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3" r:id="rId4"/>
  </p:sldMasterIdLst>
  <p:notesMasterIdLst>
    <p:notesMasterId r:id="rId41"/>
  </p:notesMasterIdLst>
  <p:sldIdLst>
    <p:sldId id="256" r:id="rId5"/>
    <p:sldId id="257" r:id="rId6"/>
    <p:sldId id="296" r:id="rId7"/>
    <p:sldId id="258" r:id="rId8"/>
    <p:sldId id="259" r:id="rId9"/>
    <p:sldId id="265" r:id="rId10"/>
    <p:sldId id="261" r:id="rId11"/>
    <p:sldId id="266" r:id="rId12"/>
    <p:sldId id="262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67" r:id="rId23"/>
    <p:sldId id="278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47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B6E904-9788-4D7E-B706-D3A196E3A07F}" v="423" dt="2021-06-10T12:11:09.552"/>
    <p1510:client id="{88A77F4A-4F86-1E3A-A8BB-352F3031AC14}" v="2" dt="2021-06-11T09:06:10.617"/>
    <p1510:client id="{9567F6A9-626A-4883-3BE6-9B7E25FE0806}" v="314" dt="2021-06-11T09:19:58.310"/>
    <p1510:client id="{DD98926D-EBAC-0C04-6C7D-F6315D4D33B5}" v="18" dt="2021-06-10T12:15:56.783"/>
    <p1510:client id="{E65E634A-5341-7120-8688-CDB2D0592370}" v="1" dt="2021-06-11T08:37:55.334"/>
    <p1510:client id="{FDA298FC-394B-5021-2A2C-E36141284397}" v="978" dt="2021-06-11T08:01:04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16/06/2021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9525" indent="85725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850" y="1707654"/>
            <a:ext cx="8424334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Délégation générale à l’emploi et à la formation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272419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528" y="1563638"/>
            <a:ext cx="2520000" cy="288032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Délégation générale à l’emploi et à la formation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288813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3528" y="1707654"/>
            <a:ext cx="2556471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75856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Délégation générale à l’emploi et à la formation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691346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528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0597CDB5-73DC-8641-8CC1-FAD9379FD62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40" y="1707654"/>
            <a:ext cx="5616624" cy="288032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Délégation générale à l’emploi et à la formation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2077185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323528" y="1707654"/>
            <a:ext cx="5761038" cy="2879725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Délégation générale à l’emploi et à la formation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204411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0" y="2139702"/>
            <a:ext cx="8424000" cy="2293224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92075" indent="0">
              <a:spcBef>
                <a:spcPts val="500"/>
              </a:spcBef>
              <a:spcAft>
                <a:spcPts val="0"/>
              </a:spcAft>
              <a:buNone/>
              <a:tabLst/>
              <a:defRPr sz="18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D7698221-35EF-134F-B87A-568DECC70F29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F578734-7B6B-B848-8F7C-20D24745B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4134" y="118134"/>
            <a:ext cx="1713570" cy="1568431"/>
          </a:xfrm>
          <a:prstGeom prst="rect">
            <a:avLst/>
          </a:prstGeom>
        </p:spPr>
      </p:pic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Délégation générale à l’emploi et à la formation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27858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43958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64285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bg1"/>
                </a:solidFill>
              </a:defRPr>
            </a:lvl1pPr>
          </a:lstStyle>
          <a:p>
            <a:fld id="{5F7325A3-5315-1B4B-A0D9-112471EB583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bg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Délégation générale à l’emploi et à la formation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107654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16/06/2021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4083919"/>
            <a:ext cx="3240000" cy="735978"/>
          </a:xfrm>
          <a:prstGeom prst="rect">
            <a:avLst/>
          </a:prstGeom>
        </p:spPr>
        <p:txBody>
          <a:bodyPr anchor="ctr" anchorCtr="0"/>
          <a:lstStyle>
            <a:lvl1pPr algn="l">
              <a:defRPr sz="1150"/>
            </a:lvl1pPr>
          </a:lstStyle>
          <a:p>
            <a:r>
              <a:rPr lang="fr-FR"/>
              <a:t>Délégation générale</a:t>
            </a:r>
            <a:br>
              <a:rPr lang="fr-FR"/>
            </a:br>
            <a:r>
              <a:rPr lang="fr-FR"/>
              <a:t>à l’emploi et à la </a:t>
            </a:r>
            <a:br>
              <a:rPr lang="fr-FR"/>
            </a:br>
            <a:r>
              <a:rPr lang="fr-FR"/>
              <a:t>formation professionnelle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07764BE-02C7-D347-925A-71726A94B0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95536" y="339502"/>
            <a:ext cx="3031893" cy="277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07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23850" y="1707654"/>
            <a:ext cx="8424863" cy="29523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82801"/>
            <a:ext cx="8424863" cy="539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5703" y="478350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B858D49A-5A7A-574D-A0ED-52B5C1EFA876}" type="datetime1">
              <a:rPr lang="fr-FR" cap="all" smtClean="0"/>
              <a:pPr/>
              <a:t>16/06/2021</a:t>
            </a:fld>
            <a:endParaRPr lang="fr-FR" cap="all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433B51AF-3A50-3342-8D79-F2F92F5991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28473" y="167914"/>
            <a:ext cx="580823" cy="531627"/>
          </a:xfrm>
          <a:prstGeom prst="rect">
            <a:avLst/>
          </a:prstGeom>
        </p:spPr>
      </p:pic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Délégation générale à l’emploi et à la formation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358592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</p:sldLayoutIdLst>
  <p:hf hdr="0"/>
  <p:txStyles>
    <p:titleStyle>
      <a:lvl1pPr marL="14288" indent="0" algn="l" defTabSz="914400" rtl="0" eaLnBrk="1" latinLnBrk="0" hangingPunct="1">
        <a:lnSpc>
          <a:spcPct val="90000"/>
        </a:lnSpc>
        <a:spcBef>
          <a:spcPct val="0"/>
        </a:spcBef>
        <a:buNone/>
        <a:tabLst/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075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tabLst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51450" indent="-1714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1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927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assistance.emploi.gouv.fr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84-7A29-DC4E-9311-A62E54788E52}" type="datetime1">
              <a:rPr lang="fr-FR" smtClean="0"/>
              <a:t>16/06/2021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F010E44-ED89-4B54-9EF1-68F29661717F}"/>
              </a:ext>
            </a:extLst>
          </p:cNvPr>
          <p:cNvSpPr>
            <a:spLocks noGrp="1"/>
          </p:cNvSpPr>
          <p:nvPr/>
        </p:nvSpPr>
        <p:spPr>
          <a:xfrm>
            <a:off x="3510174" y="2323469"/>
            <a:ext cx="5633826" cy="496561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fr-FR" sz="3600"/>
              <a:t>CDS DGEFP et DNUM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2D7F8716-17B4-406D-BBD6-C8953D399B79}"/>
              </a:ext>
            </a:extLst>
          </p:cNvPr>
          <p:cNvSpPr txBox="1">
            <a:spLocks/>
          </p:cNvSpPr>
          <p:nvPr/>
        </p:nvSpPr>
        <p:spPr>
          <a:xfrm>
            <a:off x="3510174" y="2900942"/>
            <a:ext cx="5328592" cy="677768"/>
          </a:xfrm>
          <a:prstGeom prst="rect">
            <a:avLst/>
          </a:prstGeom>
        </p:spPr>
        <p:txBody>
          <a:bodyPr anchor="t"/>
          <a:lstStyle>
            <a:lvl1pPr marL="9207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1450" indent="-1714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450" indent="-17145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itchFamily="2" charset="2"/>
              <a:buChar char="§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450" indent="-17145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7450" indent="-17145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itchFamily="2" charset="2"/>
              <a:buChar char="§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>
                <a:latin typeface="Montserrat" panose="00000500000000000000" pitchFamily="2" charset="0"/>
              </a:rPr>
              <a:t>Formation nouveau Portail d’Assistance</a:t>
            </a:r>
          </a:p>
          <a:p>
            <a:r>
              <a:rPr lang="fr-FR" sz="1800">
                <a:latin typeface="Montserrat" panose="00000500000000000000" pitchFamily="2" charset="0"/>
              </a:rPr>
              <a:t>USAGERS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372678B-1B9D-4BF9-BD76-F7E0AEFB2BC5}"/>
              </a:ext>
            </a:extLst>
          </p:cNvPr>
          <p:cNvSpPr txBox="1">
            <a:spLocks/>
          </p:cNvSpPr>
          <p:nvPr/>
        </p:nvSpPr>
        <p:spPr bwMode="gray">
          <a:xfrm>
            <a:off x="3510174" y="3659622"/>
            <a:ext cx="5561817" cy="413502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" b="1" kern="120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1"/>
                </a:solidFill>
                <a:latin typeface="Montserrat"/>
              </a:rPr>
              <a:t>Date de mise à jour : 11 juin 2021</a:t>
            </a:r>
          </a:p>
          <a:p>
            <a:pPr lvl="2"/>
            <a:endParaRPr lang="fr-FR" sz="120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108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95858" y="1703032"/>
            <a:ext cx="3744094" cy="3077737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Si vous avez oublié votre mot de passe, vous pouvez le réinitialiser.</a:t>
            </a:r>
          </a:p>
          <a:p>
            <a:pPr marL="0"/>
            <a:r>
              <a:rPr lang="fr-FR" b="1" u="sng"/>
              <a:t>Etapes :</a:t>
            </a:r>
            <a:endParaRPr lang="fr-FR" b="1" u="sng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Mot de passe oublié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Une nouvelle page s’affiche. Saisir votre adresse mail.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Réinitialiser mon mot de passe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Vous recevrez un mail qui contient un lien de réinitialisation et qui vous permettra de définir votre nouveau mot de passe puis de vous reconnecter au portail d’assistance.</a:t>
            </a:r>
            <a:endParaRPr lang="fr-FR">
              <a:cs typeface="Arial"/>
            </a:endParaRPr>
          </a:p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206306"/>
            <a:ext cx="8424614" cy="242951"/>
          </a:xfrm>
        </p:spPr>
        <p:txBody>
          <a:bodyPr/>
          <a:lstStyle/>
          <a:p>
            <a:r>
              <a:rPr lang="fr-FR"/>
              <a:t>Authentification usagers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Réinitialisation du Mot de passe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50795BBD-4BAE-4B98-9991-F3A07A740718}"/>
              </a:ext>
            </a:extLst>
          </p:cNvPr>
          <p:cNvGrpSpPr/>
          <p:nvPr/>
        </p:nvGrpSpPr>
        <p:grpSpPr>
          <a:xfrm>
            <a:off x="4700783" y="1419243"/>
            <a:ext cx="4017292" cy="1309180"/>
            <a:chOff x="6096000" y="1502229"/>
            <a:chExt cx="5085581" cy="1968612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8479B90-7FDA-427D-9CB0-E874970FDC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908" t="33617" r="2204" b="22370"/>
            <a:stretch/>
          </p:blipFill>
          <p:spPr>
            <a:xfrm>
              <a:off x="6096000" y="1502229"/>
              <a:ext cx="5085581" cy="196861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8E21C4B-E18B-4CA8-B5EB-2B0EB5B0803C}"/>
                </a:ext>
              </a:extLst>
            </p:cNvPr>
            <p:cNvSpPr/>
            <p:nvPr/>
          </p:nvSpPr>
          <p:spPr>
            <a:xfrm>
              <a:off x="6096000" y="2935706"/>
              <a:ext cx="1383631" cy="21656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53371494-DCDD-4C3E-8D3B-75480CCE430E}"/>
              </a:ext>
            </a:extLst>
          </p:cNvPr>
          <p:cNvGrpSpPr/>
          <p:nvPr/>
        </p:nvGrpSpPr>
        <p:grpSpPr>
          <a:xfrm>
            <a:off x="4700783" y="3021756"/>
            <a:ext cx="4017292" cy="1073551"/>
            <a:chOff x="6095999" y="3538247"/>
            <a:chExt cx="5085581" cy="1268418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91FC7414-11FC-4B5F-8FC5-451719016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5999" y="3538247"/>
              <a:ext cx="5085581" cy="12684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CA4030-4EEF-47B1-B593-309A48343744}"/>
                </a:ext>
              </a:extLst>
            </p:cNvPr>
            <p:cNvSpPr/>
            <p:nvPr/>
          </p:nvSpPr>
          <p:spPr>
            <a:xfrm>
              <a:off x="6208296" y="4446202"/>
              <a:ext cx="1636293" cy="2651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" name="Heptagone 19">
            <a:extLst>
              <a:ext uri="{FF2B5EF4-FFF2-40B4-BE49-F238E27FC236}">
                <a16:creationId xmlns:a16="http://schemas.microsoft.com/office/drawing/2014/main" id="{9D10EBD7-5FD5-4AAF-9397-19AC0FA64B9F}"/>
              </a:ext>
            </a:extLst>
          </p:cNvPr>
          <p:cNvSpPr/>
          <p:nvPr/>
        </p:nvSpPr>
        <p:spPr>
          <a:xfrm>
            <a:off x="5915736" y="2243658"/>
            <a:ext cx="332647" cy="28804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21" name="Heptagone 20">
            <a:extLst>
              <a:ext uri="{FF2B5EF4-FFF2-40B4-BE49-F238E27FC236}">
                <a16:creationId xmlns:a16="http://schemas.microsoft.com/office/drawing/2014/main" id="{A4943E48-09E3-438A-85F4-1036F50374EB}"/>
              </a:ext>
            </a:extLst>
          </p:cNvPr>
          <p:cNvSpPr/>
          <p:nvPr/>
        </p:nvSpPr>
        <p:spPr>
          <a:xfrm>
            <a:off x="8272171" y="3255628"/>
            <a:ext cx="332647" cy="28804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22" name="Heptagone 21">
            <a:extLst>
              <a:ext uri="{FF2B5EF4-FFF2-40B4-BE49-F238E27FC236}">
                <a16:creationId xmlns:a16="http://schemas.microsoft.com/office/drawing/2014/main" id="{AA848A0E-9A11-46A6-B411-DFEDA17EDDC0}"/>
              </a:ext>
            </a:extLst>
          </p:cNvPr>
          <p:cNvSpPr/>
          <p:nvPr/>
        </p:nvSpPr>
        <p:spPr>
          <a:xfrm>
            <a:off x="8272171" y="3715799"/>
            <a:ext cx="332647" cy="28804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48339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401888" y="1711379"/>
            <a:ext cx="4122686" cy="2766609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Si c’est votre première connexion sur le site d’assistance. Vous devez créer un compte pour accéder au portail d’assistance.</a:t>
            </a:r>
          </a:p>
          <a:p>
            <a:pPr marL="0"/>
            <a:r>
              <a:rPr lang="fr-FR" b="1" u="sng"/>
              <a:t>Etapes : </a:t>
            </a:r>
            <a:endParaRPr lang="fr-FR" b="1" u="sng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Créez un compte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Vous serez redirigé vers une deuxième page, puis saisir votre adresse mail.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le bouton ‘</a:t>
            </a:r>
            <a:r>
              <a:rPr lang="fr-FR" b="1" i="1"/>
              <a:t>S’inscrire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/>
              <a:t>Ensuite, vous recevrez un mail avec un lien qui vous permettra de finaliser votre inscription et la validation de votre compte.</a:t>
            </a:r>
            <a:endParaRPr lang="fr-FR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299484"/>
            <a:ext cx="8424614" cy="242951"/>
          </a:xfrm>
        </p:spPr>
        <p:txBody>
          <a:bodyPr/>
          <a:lstStyle/>
          <a:p>
            <a:r>
              <a:rPr lang="fr-FR"/>
              <a:t>Authentification usagers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Création compte usager (1/2)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B2C45F26-87FA-448C-A63A-6E6B2C80BC78}"/>
              </a:ext>
            </a:extLst>
          </p:cNvPr>
          <p:cNvGrpSpPr/>
          <p:nvPr/>
        </p:nvGrpSpPr>
        <p:grpSpPr>
          <a:xfrm>
            <a:off x="4926998" y="1563873"/>
            <a:ext cx="3815114" cy="2789067"/>
            <a:chOff x="4788024" y="1563900"/>
            <a:chExt cx="3815114" cy="2789067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9945EFB2-619C-4DA3-9DCD-8226D66D4C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908" t="33617" r="2204" b="22370"/>
            <a:stretch/>
          </p:blipFill>
          <p:spPr>
            <a:xfrm>
              <a:off x="4788024" y="1563900"/>
              <a:ext cx="3815114" cy="1476818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3DB34947-AEBB-4D36-91AA-C7CF035A6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88024" y="3285217"/>
              <a:ext cx="3815114" cy="106775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2E3027D-5D5A-4E33-92B7-60F6E4C2FA67}"/>
                </a:ext>
              </a:extLst>
            </p:cNvPr>
            <p:cNvSpPr/>
            <p:nvPr/>
          </p:nvSpPr>
          <p:spPr>
            <a:xfrm>
              <a:off x="4860032" y="2787774"/>
              <a:ext cx="635277" cy="17516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E55588C-03AF-4158-98FC-B47BBF9EEE99}"/>
                </a:ext>
              </a:extLst>
            </p:cNvPr>
            <p:cNvSpPr/>
            <p:nvPr/>
          </p:nvSpPr>
          <p:spPr>
            <a:xfrm>
              <a:off x="4860032" y="3984572"/>
              <a:ext cx="457034" cy="17135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Heptagone 18">
              <a:extLst>
                <a:ext uri="{FF2B5EF4-FFF2-40B4-BE49-F238E27FC236}">
                  <a16:creationId xmlns:a16="http://schemas.microsoft.com/office/drawing/2014/main" id="{190E11C0-662B-4B85-A77C-B33684671315}"/>
                </a:ext>
              </a:extLst>
            </p:cNvPr>
            <p:cNvSpPr/>
            <p:nvPr/>
          </p:nvSpPr>
          <p:spPr>
            <a:xfrm>
              <a:off x="5758759" y="2715766"/>
              <a:ext cx="253401" cy="247294"/>
            </a:xfrm>
            <a:prstGeom prst="heptag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/>
                <a:t>1</a:t>
              </a:r>
              <a:endParaRPr lang="fr-FR"/>
            </a:p>
          </p:txBody>
        </p:sp>
        <p:sp>
          <p:nvSpPr>
            <p:cNvPr id="20" name="Heptagone 19">
              <a:extLst>
                <a:ext uri="{FF2B5EF4-FFF2-40B4-BE49-F238E27FC236}">
                  <a16:creationId xmlns:a16="http://schemas.microsoft.com/office/drawing/2014/main" id="{627B08E1-B44F-468C-BD3B-F4BB0DCC7572}"/>
                </a:ext>
              </a:extLst>
            </p:cNvPr>
            <p:cNvSpPr/>
            <p:nvPr/>
          </p:nvSpPr>
          <p:spPr>
            <a:xfrm>
              <a:off x="8172400" y="3363838"/>
              <a:ext cx="256868" cy="216024"/>
            </a:xfrm>
            <a:prstGeom prst="heptag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/>
                <a:t>2</a:t>
              </a:r>
              <a:endParaRPr lang="fr-FR"/>
            </a:p>
          </p:txBody>
        </p:sp>
        <p:sp>
          <p:nvSpPr>
            <p:cNvPr id="21" name="Heptagone 20">
              <a:extLst>
                <a:ext uri="{FF2B5EF4-FFF2-40B4-BE49-F238E27FC236}">
                  <a16:creationId xmlns:a16="http://schemas.microsoft.com/office/drawing/2014/main" id="{7E350FA0-6EAB-4FF6-8C63-7FC8C9D49EF3}"/>
                </a:ext>
              </a:extLst>
            </p:cNvPr>
            <p:cNvSpPr/>
            <p:nvPr/>
          </p:nvSpPr>
          <p:spPr>
            <a:xfrm>
              <a:off x="7155884" y="3995706"/>
              <a:ext cx="261353" cy="243362"/>
            </a:xfrm>
            <a:prstGeom prst="heptag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/>
                <a:t>3</a:t>
              </a:r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32941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59692" y="2136905"/>
            <a:ext cx="3794323" cy="2019012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fr-FR"/>
              <a:t>A la réception du mail d’inscription nous vous invitons à cliquer sur le bouton ‘</a:t>
            </a:r>
            <a:r>
              <a:rPr lang="fr-FR" b="1" i="1"/>
              <a:t>S’inscrire</a:t>
            </a:r>
            <a:r>
              <a:rPr lang="fr-FR"/>
              <a:t>’.</a:t>
            </a:r>
          </a:p>
          <a:p>
            <a:pPr marL="342900" indent="-342900">
              <a:buFont typeface="+mj-lt"/>
              <a:buAutoNum type="arabicPeriod"/>
            </a:pPr>
            <a:r>
              <a:rPr lang="fr-FR"/>
              <a:t>Saisir votre nom et prénom.</a:t>
            </a:r>
          </a:p>
          <a:p>
            <a:pPr marL="342900" indent="-342900">
              <a:buFont typeface="+mj-lt"/>
              <a:buAutoNum type="arabicPeriod"/>
            </a:pPr>
            <a:r>
              <a:rPr lang="fr-FR"/>
              <a:t>Définir un mot de passe d’accès.</a:t>
            </a: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le bouton ‘</a:t>
            </a:r>
            <a:r>
              <a:rPr lang="fr-FR" b="1" i="1"/>
              <a:t>Sauvegarder et continuer</a:t>
            </a:r>
            <a:r>
              <a:rPr lang="fr-FR"/>
              <a:t>’ pour finaliser la création de la demande.</a:t>
            </a:r>
          </a:p>
          <a:p>
            <a:pPr marL="0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299484"/>
            <a:ext cx="8424614" cy="242951"/>
          </a:xfrm>
        </p:spPr>
        <p:txBody>
          <a:bodyPr/>
          <a:lstStyle/>
          <a:p>
            <a:r>
              <a:rPr lang="fr-FR"/>
              <a:t>Authentification usagers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Création compte usager (2/2)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0981392A-DECA-432C-9680-67EA60B11C86}"/>
              </a:ext>
            </a:extLst>
          </p:cNvPr>
          <p:cNvGrpSpPr/>
          <p:nvPr/>
        </p:nvGrpSpPr>
        <p:grpSpPr>
          <a:xfrm>
            <a:off x="4211960" y="1347614"/>
            <a:ext cx="4729972" cy="3384376"/>
            <a:chOff x="4211960" y="1347614"/>
            <a:chExt cx="4729972" cy="3384376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FA893D28-9C26-423F-8BC7-EA280E1F7A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5306"/>
            <a:stretch/>
          </p:blipFill>
          <p:spPr>
            <a:xfrm>
              <a:off x="4211960" y="1347614"/>
              <a:ext cx="4729972" cy="1241024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1D76CA4B-4908-4C62-B90D-66E43B63B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6016" y="2680381"/>
              <a:ext cx="3794324" cy="2051609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9240EC1-1847-4F86-826B-CF93C663744E}"/>
                </a:ext>
              </a:extLst>
            </p:cNvPr>
            <p:cNvSpPr/>
            <p:nvPr/>
          </p:nvSpPr>
          <p:spPr>
            <a:xfrm>
              <a:off x="4283968" y="2230169"/>
              <a:ext cx="504056" cy="197565"/>
            </a:xfrm>
            <a:prstGeom prst="rect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Heptagone 22">
              <a:extLst>
                <a:ext uri="{FF2B5EF4-FFF2-40B4-BE49-F238E27FC236}">
                  <a16:creationId xmlns:a16="http://schemas.microsoft.com/office/drawing/2014/main" id="{797B256F-5921-493B-A1A8-B237942BB150}"/>
                </a:ext>
              </a:extLst>
            </p:cNvPr>
            <p:cNvSpPr/>
            <p:nvPr/>
          </p:nvSpPr>
          <p:spPr>
            <a:xfrm>
              <a:off x="5292080" y="2230169"/>
              <a:ext cx="284818" cy="251111"/>
            </a:xfrm>
            <a:prstGeom prst="heptag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/>
                <a:t>1</a:t>
              </a:r>
            </a:p>
          </p:txBody>
        </p:sp>
        <p:sp>
          <p:nvSpPr>
            <p:cNvPr id="24" name="Heptagone 23">
              <a:extLst>
                <a:ext uri="{FF2B5EF4-FFF2-40B4-BE49-F238E27FC236}">
                  <a16:creationId xmlns:a16="http://schemas.microsoft.com/office/drawing/2014/main" id="{494B7327-743E-49BC-BC92-BE2CAABEDD10}"/>
                </a:ext>
              </a:extLst>
            </p:cNvPr>
            <p:cNvSpPr/>
            <p:nvPr/>
          </p:nvSpPr>
          <p:spPr>
            <a:xfrm>
              <a:off x="8073713" y="3691182"/>
              <a:ext cx="284818" cy="251111"/>
            </a:xfrm>
            <a:prstGeom prst="heptag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/>
                <a:t>2</a:t>
              </a:r>
            </a:p>
          </p:txBody>
        </p:sp>
        <p:sp>
          <p:nvSpPr>
            <p:cNvPr id="25" name="Heptagone 24">
              <a:extLst>
                <a:ext uri="{FF2B5EF4-FFF2-40B4-BE49-F238E27FC236}">
                  <a16:creationId xmlns:a16="http://schemas.microsoft.com/office/drawing/2014/main" id="{C2D4455E-9D8C-4B56-AEDC-683121128002}"/>
                </a:ext>
              </a:extLst>
            </p:cNvPr>
            <p:cNvSpPr/>
            <p:nvPr/>
          </p:nvSpPr>
          <p:spPr>
            <a:xfrm>
              <a:off x="8073713" y="4011945"/>
              <a:ext cx="284818" cy="251111"/>
            </a:xfrm>
            <a:prstGeom prst="heptag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/>
                <a:t>3</a:t>
              </a:r>
            </a:p>
          </p:txBody>
        </p:sp>
        <p:sp>
          <p:nvSpPr>
            <p:cNvPr id="26" name="Heptagone 25">
              <a:extLst>
                <a:ext uri="{FF2B5EF4-FFF2-40B4-BE49-F238E27FC236}">
                  <a16:creationId xmlns:a16="http://schemas.microsoft.com/office/drawing/2014/main" id="{3F36F258-5097-43CF-B486-7CFBDD761B67}"/>
                </a:ext>
              </a:extLst>
            </p:cNvPr>
            <p:cNvSpPr/>
            <p:nvPr/>
          </p:nvSpPr>
          <p:spPr>
            <a:xfrm>
              <a:off x="6012160" y="4381079"/>
              <a:ext cx="284818" cy="251111"/>
            </a:xfrm>
            <a:prstGeom prst="heptag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/>
                <a:t>4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C8759FE-7A21-4CF7-AB14-7BD66E3118F7}"/>
                </a:ext>
              </a:extLst>
            </p:cNvPr>
            <p:cNvSpPr/>
            <p:nvPr/>
          </p:nvSpPr>
          <p:spPr>
            <a:xfrm>
              <a:off x="4788024" y="4433019"/>
              <a:ext cx="1080120" cy="199172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36798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/>
          <p:cNvSpPr>
            <a:spLocks noGrp="1"/>
          </p:cNvSpPr>
          <p:nvPr>
            <p:ph type="pic" sz="quarter" idx="13"/>
          </p:nvPr>
        </p:nvSpPr>
        <p:spPr>
          <a:xfrm>
            <a:off x="0" y="727025"/>
            <a:ext cx="9144000" cy="4443958"/>
          </a:xfrm>
        </p:spPr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325A3-5315-1B4B-A0D9-112471EB583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54972" y="727025"/>
            <a:ext cx="8424000" cy="4046400"/>
          </a:xfrm>
        </p:spPr>
        <p:txBody>
          <a:bodyPr/>
          <a:lstStyle/>
          <a:p>
            <a:pPr>
              <a:buFont typeface="+mj-lt"/>
              <a:buAutoNum type="arabicPeriod" startAt="4"/>
            </a:pPr>
            <a:r>
              <a:rPr lang="fr-FR"/>
              <a:t>Compte usagers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05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203515" y="1437136"/>
            <a:ext cx="4402537" cy="3360496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/>
              <a:t>La page d’accueil permet aux usagers de : </a:t>
            </a:r>
          </a:p>
          <a:p>
            <a:pPr marL="342900" indent="-342900">
              <a:buFont typeface="+mj-lt"/>
              <a:buAutoNum type="arabicPeriod"/>
            </a:pPr>
            <a:r>
              <a:rPr lang="fr-FR"/>
              <a:t>Chercher de l’aide dans la barre de recherche.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Créer des demandes : </a:t>
            </a:r>
            <a:endParaRPr lang="fr-FR">
              <a:cs typeface="Arial"/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fr-FR" sz="1400" b="1" i="1"/>
              <a:t>Demande d’assistance : </a:t>
            </a:r>
            <a:r>
              <a:rPr lang="fr-FR" sz="1400"/>
              <a:t>Propose à l’usager les applications sur lesquels il est habilité.</a:t>
            </a:r>
            <a:endParaRPr lang="fr-FR" sz="1400">
              <a:cs typeface="Arial"/>
            </a:endParaRPr>
          </a:p>
          <a:p>
            <a:pPr marL="800100" lvl="1" indent="-342900">
              <a:buFont typeface="+mj-lt"/>
              <a:buAutoNum type="alphaLcParenR"/>
            </a:pPr>
            <a:r>
              <a:rPr lang="fr-FR" sz="1400" b="1" i="1"/>
              <a:t>Demande d’accès :  </a:t>
            </a:r>
            <a:r>
              <a:rPr lang="fr-FR" sz="1400"/>
              <a:t>Propose à l’usager de faire des demandes d’accès aux applications qu'il utilise pour créer des demandes d’assistance.</a:t>
            </a:r>
            <a:endParaRPr lang="fr-FR" sz="1400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Le bouton ‘</a:t>
            </a:r>
            <a:r>
              <a:rPr lang="fr-FR" b="1" i="1"/>
              <a:t>Mes demandes</a:t>
            </a:r>
            <a:r>
              <a:rPr lang="fr-FR"/>
              <a:t>‘ permet d’accéder aux demandes crées dans le portail d’assistance.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Le </a:t>
            </a:r>
            <a:r>
              <a:rPr lang="fr-FR" err="1"/>
              <a:t>picto</a:t>
            </a:r>
            <a:r>
              <a:rPr lang="fr-FR"/>
              <a:t> "bonhomme" permet d’accéder aux détails du compte.</a:t>
            </a:r>
            <a:endParaRPr lang="fr-FR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113035"/>
            <a:ext cx="8424614" cy="242951"/>
          </a:xfrm>
        </p:spPr>
        <p:txBody>
          <a:bodyPr/>
          <a:lstStyle/>
          <a:p>
            <a:r>
              <a:rPr lang="fr-FR"/>
              <a:t>Compte usagers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23850" y="555526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Page d’accueil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31B4062-740A-4A41-9080-67E0CF213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524" y="2139702"/>
            <a:ext cx="4413732" cy="21574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Flèche : haut 16">
            <a:extLst>
              <a:ext uri="{FF2B5EF4-FFF2-40B4-BE49-F238E27FC236}">
                <a16:creationId xmlns:a16="http://schemas.microsoft.com/office/drawing/2014/main" id="{677B8FC7-329F-4E28-BFAD-156C209648BA}"/>
              </a:ext>
            </a:extLst>
          </p:cNvPr>
          <p:cNvSpPr/>
          <p:nvPr/>
        </p:nvSpPr>
        <p:spPr>
          <a:xfrm rot="20292558">
            <a:off x="8689759" y="1850694"/>
            <a:ext cx="275851" cy="287532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Heptagone 18">
            <a:extLst>
              <a:ext uri="{FF2B5EF4-FFF2-40B4-BE49-F238E27FC236}">
                <a16:creationId xmlns:a16="http://schemas.microsoft.com/office/drawing/2014/main" id="{E02003AE-94F7-4587-9E0F-18566639AD31}"/>
              </a:ext>
            </a:extLst>
          </p:cNvPr>
          <p:cNvSpPr/>
          <p:nvPr/>
        </p:nvSpPr>
        <p:spPr>
          <a:xfrm>
            <a:off x="5076056" y="2787774"/>
            <a:ext cx="266958" cy="26878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20" name="Heptagone 19">
            <a:extLst>
              <a:ext uri="{FF2B5EF4-FFF2-40B4-BE49-F238E27FC236}">
                <a16:creationId xmlns:a16="http://schemas.microsoft.com/office/drawing/2014/main" id="{8C999E58-C6EA-4236-9814-1120E775B126}"/>
              </a:ext>
            </a:extLst>
          </p:cNvPr>
          <p:cNvSpPr/>
          <p:nvPr/>
        </p:nvSpPr>
        <p:spPr>
          <a:xfrm>
            <a:off x="5079525" y="3355949"/>
            <a:ext cx="263489" cy="26878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21" name="Heptagone 20">
            <a:extLst>
              <a:ext uri="{FF2B5EF4-FFF2-40B4-BE49-F238E27FC236}">
                <a16:creationId xmlns:a16="http://schemas.microsoft.com/office/drawing/2014/main" id="{97CD0254-B7CB-4F13-8062-8673D4A80ABC}"/>
              </a:ext>
            </a:extLst>
          </p:cNvPr>
          <p:cNvSpPr/>
          <p:nvPr/>
        </p:nvSpPr>
        <p:spPr>
          <a:xfrm>
            <a:off x="8105674" y="2300677"/>
            <a:ext cx="277089" cy="271073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23" name="Heptagone 22">
            <a:extLst>
              <a:ext uri="{FF2B5EF4-FFF2-40B4-BE49-F238E27FC236}">
                <a16:creationId xmlns:a16="http://schemas.microsoft.com/office/drawing/2014/main" id="{4C20D757-C358-450B-88A2-1235911B2342}"/>
              </a:ext>
            </a:extLst>
          </p:cNvPr>
          <p:cNvSpPr/>
          <p:nvPr/>
        </p:nvSpPr>
        <p:spPr>
          <a:xfrm>
            <a:off x="8731074" y="2418097"/>
            <a:ext cx="245003" cy="267699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F87FE9-9308-4ADC-9670-1E9F69C23FBA}"/>
              </a:ext>
            </a:extLst>
          </p:cNvPr>
          <p:cNvSpPr/>
          <p:nvPr/>
        </p:nvSpPr>
        <p:spPr>
          <a:xfrm>
            <a:off x="5364088" y="2643758"/>
            <a:ext cx="2232248" cy="4128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AB940D-2D35-4DB3-B60A-BC326C3F2F4B}"/>
              </a:ext>
            </a:extLst>
          </p:cNvPr>
          <p:cNvSpPr/>
          <p:nvPr/>
        </p:nvSpPr>
        <p:spPr>
          <a:xfrm>
            <a:off x="5364088" y="3075806"/>
            <a:ext cx="2232248" cy="66590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7F0DBF1-6C1C-4BCC-8084-F1477AFDEEA1}"/>
              </a:ext>
            </a:extLst>
          </p:cNvPr>
          <p:cNvSpPr/>
          <p:nvPr/>
        </p:nvSpPr>
        <p:spPr>
          <a:xfrm>
            <a:off x="8316416" y="2139702"/>
            <a:ext cx="659661" cy="1609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0FE7770C-145E-4F1A-AEC4-FA833B7094C1}"/>
              </a:ext>
            </a:extLst>
          </p:cNvPr>
          <p:cNvGrpSpPr/>
          <p:nvPr/>
        </p:nvGrpSpPr>
        <p:grpSpPr>
          <a:xfrm>
            <a:off x="7526562" y="1397631"/>
            <a:ext cx="1413923" cy="451586"/>
            <a:chOff x="7398713" y="1237870"/>
            <a:chExt cx="1413923" cy="451586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B9A188A7-95AA-42FA-A435-E09F9100BA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98713" y="1242519"/>
              <a:ext cx="1413923" cy="44693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F503BF-A3E7-4921-9421-53214521479C}"/>
                </a:ext>
              </a:extLst>
            </p:cNvPr>
            <p:cNvSpPr/>
            <p:nvPr/>
          </p:nvSpPr>
          <p:spPr>
            <a:xfrm>
              <a:off x="7398713" y="1237870"/>
              <a:ext cx="1413923" cy="451586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820529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265441" y="1557860"/>
            <a:ext cx="4176464" cy="3241065"/>
          </a:xfrm>
        </p:spPr>
        <p:txBody>
          <a:bodyPr/>
          <a:lstStyle/>
          <a:p>
            <a:r>
              <a:rPr lang="fr-FR"/>
              <a:t>Pour accéder au profil de votre compte, vous pouvez cliquer sur le </a:t>
            </a:r>
            <a:r>
              <a:rPr lang="fr-FR" err="1"/>
              <a:t>picto</a:t>
            </a:r>
            <a:r>
              <a:rPr lang="fr-FR"/>
              <a:t> "bonhomme" situé en haut à droite de votre écran.</a:t>
            </a:r>
          </a:p>
          <a:p>
            <a:pPr marL="0"/>
            <a:r>
              <a:rPr lang="fr-FR" b="1" u="sng"/>
              <a:t>Etapes : </a:t>
            </a:r>
            <a:endParaRPr lang="fr-FR" b="1" u="sng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le bonhomme, ensuite cliquer sur ‘</a:t>
            </a:r>
            <a:r>
              <a:rPr lang="fr-FR" b="1" i="1"/>
              <a:t>Profil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Vous serez redirigé vers la page de votre profil.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Les informations de votre compte apparaissent dans le bloc ‘</a:t>
            </a:r>
            <a:r>
              <a:rPr lang="fr-FR" b="1" i="1"/>
              <a:t>Mon Profil</a:t>
            </a:r>
            <a:r>
              <a:rPr lang="fr-FR"/>
              <a:t>’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Les options vous permettent de réinitialiser votre mot de passe ou de modifier votre profil.</a:t>
            </a:r>
            <a:endParaRPr lang="fr-FR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240310"/>
            <a:ext cx="8424614" cy="242951"/>
          </a:xfrm>
        </p:spPr>
        <p:txBody>
          <a:bodyPr/>
          <a:lstStyle/>
          <a:p>
            <a:r>
              <a:rPr lang="fr-FR"/>
              <a:t>Compte usagers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Accès au profil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6D9AB1A-BF39-480E-B6CF-A9FEC8ABF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281" y="1971013"/>
            <a:ext cx="4378567" cy="20556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EDCE304-CB53-44E3-96AA-433AE6E8C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725" y="1044897"/>
            <a:ext cx="961123" cy="3038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8FB256D-654B-4EB3-B08A-F9ADFFAED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724" y="1347614"/>
            <a:ext cx="961124" cy="4204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DC64CA8-F1F9-43E5-8A40-5224B8DAB283}"/>
              </a:ext>
            </a:extLst>
          </p:cNvPr>
          <p:cNvSpPr/>
          <p:nvPr/>
        </p:nvSpPr>
        <p:spPr>
          <a:xfrm>
            <a:off x="4536281" y="2247992"/>
            <a:ext cx="2195959" cy="176391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0A7B24-BD3E-47A2-83BF-FB52F7189CA9}"/>
              </a:ext>
            </a:extLst>
          </p:cNvPr>
          <p:cNvSpPr/>
          <p:nvPr/>
        </p:nvSpPr>
        <p:spPr>
          <a:xfrm>
            <a:off x="8676456" y="1044897"/>
            <a:ext cx="238392" cy="28519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BAF5A2-A9F3-4F39-9868-3B00EEDCB1F9}"/>
              </a:ext>
            </a:extLst>
          </p:cNvPr>
          <p:cNvSpPr/>
          <p:nvPr/>
        </p:nvSpPr>
        <p:spPr>
          <a:xfrm>
            <a:off x="7953724" y="1378250"/>
            <a:ext cx="961123" cy="185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41DB6A-B82C-4BE4-969A-7FECBB6D1D47}"/>
              </a:ext>
            </a:extLst>
          </p:cNvPr>
          <p:cNvSpPr/>
          <p:nvPr/>
        </p:nvSpPr>
        <p:spPr>
          <a:xfrm>
            <a:off x="8100392" y="2571750"/>
            <a:ext cx="814455" cy="50405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Heptagone 34">
            <a:extLst>
              <a:ext uri="{FF2B5EF4-FFF2-40B4-BE49-F238E27FC236}">
                <a16:creationId xmlns:a16="http://schemas.microsoft.com/office/drawing/2014/main" id="{E355FEA8-F662-415E-B068-334D51B7760A}"/>
              </a:ext>
            </a:extLst>
          </p:cNvPr>
          <p:cNvSpPr/>
          <p:nvPr/>
        </p:nvSpPr>
        <p:spPr>
          <a:xfrm>
            <a:off x="8676456" y="710833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36" name="Heptagone 35">
            <a:extLst>
              <a:ext uri="{FF2B5EF4-FFF2-40B4-BE49-F238E27FC236}">
                <a16:creationId xmlns:a16="http://schemas.microsoft.com/office/drawing/2014/main" id="{3442B70A-DB2C-4FE4-9A19-B990DC127E6E}"/>
              </a:ext>
            </a:extLst>
          </p:cNvPr>
          <p:cNvSpPr/>
          <p:nvPr/>
        </p:nvSpPr>
        <p:spPr>
          <a:xfrm>
            <a:off x="8604448" y="2051390"/>
            <a:ext cx="277744" cy="269113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37" name="Heptagone 36">
            <a:extLst>
              <a:ext uri="{FF2B5EF4-FFF2-40B4-BE49-F238E27FC236}">
                <a16:creationId xmlns:a16="http://schemas.microsoft.com/office/drawing/2014/main" id="{03659FE2-DDFC-4FB3-B56B-C98ECED1DB63}"/>
              </a:ext>
            </a:extLst>
          </p:cNvPr>
          <p:cNvSpPr/>
          <p:nvPr/>
        </p:nvSpPr>
        <p:spPr>
          <a:xfrm>
            <a:off x="6381078" y="2320503"/>
            <a:ext cx="266958" cy="26878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38" name="Heptagone 37">
            <a:extLst>
              <a:ext uri="{FF2B5EF4-FFF2-40B4-BE49-F238E27FC236}">
                <a16:creationId xmlns:a16="http://schemas.microsoft.com/office/drawing/2014/main" id="{BCA4B47A-2A86-4C54-AB62-4E0D411D05FE}"/>
              </a:ext>
            </a:extLst>
          </p:cNvPr>
          <p:cNvSpPr/>
          <p:nvPr/>
        </p:nvSpPr>
        <p:spPr>
          <a:xfrm>
            <a:off x="8048011" y="2511029"/>
            <a:ext cx="266958" cy="308365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49430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59817" y="1675470"/>
            <a:ext cx="4176464" cy="2088372"/>
          </a:xfrm>
        </p:spPr>
        <p:txBody>
          <a:bodyPr/>
          <a:lstStyle/>
          <a:p>
            <a:r>
              <a:rPr lang="fr-FR"/>
              <a:t>Pour modifier votre profil, vous devez :</a:t>
            </a:r>
          </a:p>
          <a:p>
            <a:pPr marL="0"/>
            <a:r>
              <a:rPr lang="fr-FR" b="1" i="1" u="sng"/>
              <a:t>Etapes :</a:t>
            </a:r>
            <a:endParaRPr lang="fr-FR" b="1" i="1" u="sng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le bonhomme, ensuite sur ‘</a:t>
            </a:r>
            <a:r>
              <a:rPr lang="fr-FR" b="1" i="1"/>
              <a:t>Profil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Dans le menu "options", cliquer sur ‘</a:t>
            </a:r>
            <a:r>
              <a:rPr lang="fr-FR" b="1" i="1"/>
              <a:t>Modifier votre profil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Mettre à jour les champs.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Sauver</a:t>
            </a:r>
            <a:r>
              <a:rPr lang="fr-FR"/>
              <a:t>’ pour enregistrer les modifications.</a:t>
            </a:r>
            <a:endParaRPr lang="fr-FR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240310"/>
            <a:ext cx="8424614" cy="242951"/>
          </a:xfrm>
        </p:spPr>
        <p:txBody>
          <a:bodyPr/>
          <a:lstStyle/>
          <a:p>
            <a:r>
              <a:rPr lang="fr-FR"/>
              <a:t>Compte usagers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Modifier le profil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76E4798-A0B9-419A-A646-6773FF1AFDDA}"/>
              </a:ext>
            </a:extLst>
          </p:cNvPr>
          <p:cNvGrpSpPr/>
          <p:nvPr/>
        </p:nvGrpSpPr>
        <p:grpSpPr>
          <a:xfrm>
            <a:off x="4427984" y="2034857"/>
            <a:ext cx="4666664" cy="2268899"/>
            <a:chOff x="5186938" y="2527847"/>
            <a:chExt cx="6610880" cy="3103634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B5209DE1-8EF4-4BA6-AC2D-FB93609A2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86938" y="2527847"/>
              <a:ext cx="6610880" cy="31036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29C50990-2F8F-4973-8DB0-117F98C16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02763" y="2774790"/>
              <a:ext cx="5083592" cy="2856691"/>
            </a:xfrm>
            <a:prstGeom prst="rect">
              <a:avLst/>
            </a:prstGeom>
          </p:spPr>
        </p:pic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E8852783-F884-4965-90F2-7F3A7D6A7D08}"/>
              </a:ext>
            </a:extLst>
          </p:cNvPr>
          <p:cNvGrpSpPr/>
          <p:nvPr/>
        </p:nvGrpSpPr>
        <p:grpSpPr>
          <a:xfrm>
            <a:off x="7839153" y="1048101"/>
            <a:ext cx="1255495" cy="829126"/>
            <a:chOff x="10034338" y="1017873"/>
            <a:chExt cx="1763481" cy="1347973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08E33A42-CCFC-4A4A-A177-CD6012010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34339" y="1017873"/>
              <a:ext cx="1763480" cy="5574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E29BFD9-5A00-4996-A474-330DF8950E26}"/>
                </a:ext>
              </a:extLst>
            </p:cNvPr>
            <p:cNvSpPr/>
            <p:nvPr/>
          </p:nvSpPr>
          <p:spPr>
            <a:xfrm>
              <a:off x="11362384" y="1038107"/>
              <a:ext cx="435434" cy="53841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3DBDB468-5411-4629-9C24-02E5F8495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34338" y="1594321"/>
              <a:ext cx="1763481" cy="7715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6C3EB28-E05E-4CB8-9193-56E1FC1583CC}"/>
                </a:ext>
              </a:extLst>
            </p:cNvPr>
            <p:cNvSpPr/>
            <p:nvPr/>
          </p:nvSpPr>
          <p:spPr>
            <a:xfrm>
              <a:off x="10034338" y="1642449"/>
              <a:ext cx="1763480" cy="36169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009E9E76-289E-442B-ACC1-4A5D7456E6D7}"/>
              </a:ext>
            </a:extLst>
          </p:cNvPr>
          <p:cNvSpPr txBox="1"/>
          <p:nvPr/>
        </p:nvSpPr>
        <p:spPr>
          <a:xfrm>
            <a:off x="392790" y="3793307"/>
            <a:ext cx="3731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>
                <a:solidFill>
                  <a:srgbClr val="FF0000"/>
                </a:solidFill>
              </a:rPr>
              <a:t>N.B: Un changement d’adresse mail n’est pas possible. Il faut créer un nouveau compte.</a:t>
            </a:r>
          </a:p>
        </p:txBody>
      </p:sp>
      <p:sp>
        <p:nvSpPr>
          <p:cNvPr id="30" name="Heptagone 29">
            <a:extLst>
              <a:ext uri="{FF2B5EF4-FFF2-40B4-BE49-F238E27FC236}">
                <a16:creationId xmlns:a16="http://schemas.microsoft.com/office/drawing/2014/main" id="{C5413E2F-54BA-450C-BCDD-3EEB1E1FE1CC}"/>
              </a:ext>
            </a:extLst>
          </p:cNvPr>
          <p:cNvSpPr/>
          <p:nvPr/>
        </p:nvSpPr>
        <p:spPr>
          <a:xfrm>
            <a:off x="8856985" y="747273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154BD1-EBEB-43AF-A022-61B3AAAB4613}"/>
              </a:ext>
            </a:extLst>
          </p:cNvPr>
          <p:cNvSpPr/>
          <p:nvPr/>
        </p:nvSpPr>
        <p:spPr>
          <a:xfrm>
            <a:off x="8466900" y="2859782"/>
            <a:ext cx="569596" cy="1440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Heptagone 30">
            <a:extLst>
              <a:ext uri="{FF2B5EF4-FFF2-40B4-BE49-F238E27FC236}">
                <a16:creationId xmlns:a16="http://schemas.microsoft.com/office/drawing/2014/main" id="{AA4AA14A-AC70-4230-A38F-8D7F2FA16AA5}"/>
              </a:ext>
            </a:extLst>
          </p:cNvPr>
          <p:cNvSpPr/>
          <p:nvPr/>
        </p:nvSpPr>
        <p:spPr>
          <a:xfrm>
            <a:off x="8769538" y="2561910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E6B871-A92B-4355-93FC-3270F628F247}"/>
              </a:ext>
            </a:extLst>
          </p:cNvPr>
          <p:cNvSpPr/>
          <p:nvPr/>
        </p:nvSpPr>
        <p:spPr>
          <a:xfrm>
            <a:off x="4439155" y="4035862"/>
            <a:ext cx="348869" cy="12006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Heptagone 31">
            <a:extLst>
              <a:ext uri="{FF2B5EF4-FFF2-40B4-BE49-F238E27FC236}">
                <a16:creationId xmlns:a16="http://schemas.microsoft.com/office/drawing/2014/main" id="{87741081-1EB0-4CC8-AC42-0B76F3422A03}"/>
              </a:ext>
            </a:extLst>
          </p:cNvPr>
          <p:cNvSpPr/>
          <p:nvPr/>
        </p:nvSpPr>
        <p:spPr>
          <a:xfrm>
            <a:off x="5292080" y="2997612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33" name="Heptagone 32">
            <a:extLst>
              <a:ext uri="{FF2B5EF4-FFF2-40B4-BE49-F238E27FC236}">
                <a16:creationId xmlns:a16="http://schemas.microsoft.com/office/drawing/2014/main" id="{F63408AC-1348-42DD-938E-32178A3796FC}"/>
              </a:ext>
            </a:extLst>
          </p:cNvPr>
          <p:cNvSpPr/>
          <p:nvPr/>
        </p:nvSpPr>
        <p:spPr>
          <a:xfrm>
            <a:off x="5025122" y="4037747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5391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>
            <a:extLst>
              <a:ext uri="{FF2B5EF4-FFF2-40B4-BE49-F238E27FC236}">
                <a16:creationId xmlns:a16="http://schemas.microsoft.com/office/drawing/2014/main" id="{09796560-7B2E-4823-874F-EC553520D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787" y="2246595"/>
            <a:ext cx="4616949" cy="21675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230539" y="1915106"/>
            <a:ext cx="4176464" cy="2310046"/>
          </a:xfrm>
        </p:spPr>
        <p:txBody>
          <a:bodyPr/>
          <a:lstStyle/>
          <a:p>
            <a:r>
              <a:rPr lang="fr-FR"/>
              <a:t>Pour modifier le mot de passe, vous devez :</a:t>
            </a:r>
          </a:p>
          <a:p>
            <a:pPr marL="0"/>
            <a:r>
              <a:rPr lang="fr-FR" b="1" i="1" u="sng"/>
              <a:t>Etapes :</a:t>
            </a:r>
            <a:endParaRPr lang="fr-FR" b="1" i="1" u="sng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le bonhomme, ensuite sur ‘</a:t>
            </a:r>
            <a:r>
              <a:rPr lang="fr-FR" b="1" i="1"/>
              <a:t>Profil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Dans le menu "options", cliquer sur ‘</a:t>
            </a:r>
            <a:r>
              <a:rPr lang="fr-FR" b="1" i="1"/>
              <a:t>Modifier le mot de passe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Une pop-up/fenêtre de réinitialisation apparait.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Renseigner le mot de passe actuel et définir le nouveau mot de passe.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Mettre à jour</a:t>
            </a:r>
            <a:r>
              <a:rPr lang="fr-FR"/>
              <a:t>’.</a:t>
            </a:r>
            <a:endParaRPr lang="fr-FR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240310"/>
            <a:ext cx="8424614" cy="242951"/>
          </a:xfrm>
        </p:spPr>
        <p:txBody>
          <a:bodyPr/>
          <a:lstStyle/>
          <a:p>
            <a:r>
              <a:rPr lang="fr-FR"/>
              <a:t>Compte usagers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Modifier le mot de passe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E8852783-F884-4965-90F2-7F3A7D6A7D08}"/>
              </a:ext>
            </a:extLst>
          </p:cNvPr>
          <p:cNvGrpSpPr/>
          <p:nvPr/>
        </p:nvGrpSpPr>
        <p:grpSpPr>
          <a:xfrm>
            <a:off x="7839153" y="1048101"/>
            <a:ext cx="1255495" cy="829126"/>
            <a:chOff x="10034338" y="1017873"/>
            <a:chExt cx="1763481" cy="1347973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08E33A42-CCFC-4A4A-A177-CD6012010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34339" y="1017873"/>
              <a:ext cx="1763480" cy="5574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E29BFD9-5A00-4996-A474-330DF8950E26}"/>
                </a:ext>
              </a:extLst>
            </p:cNvPr>
            <p:cNvSpPr/>
            <p:nvPr/>
          </p:nvSpPr>
          <p:spPr>
            <a:xfrm>
              <a:off x="11362384" y="1038107"/>
              <a:ext cx="435434" cy="53841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3DBDB468-5411-4629-9C24-02E5F8495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34338" y="1594321"/>
              <a:ext cx="1763481" cy="7715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6C3EB28-E05E-4CB8-9193-56E1FC1583CC}"/>
                </a:ext>
              </a:extLst>
            </p:cNvPr>
            <p:cNvSpPr/>
            <p:nvPr/>
          </p:nvSpPr>
          <p:spPr>
            <a:xfrm>
              <a:off x="10034338" y="1642449"/>
              <a:ext cx="1763480" cy="36169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" name="Heptagone 29">
            <a:extLst>
              <a:ext uri="{FF2B5EF4-FFF2-40B4-BE49-F238E27FC236}">
                <a16:creationId xmlns:a16="http://schemas.microsoft.com/office/drawing/2014/main" id="{C5413E2F-54BA-450C-BCDD-3EEB1E1FE1CC}"/>
              </a:ext>
            </a:extLst>
          </p:cNvPr>
          <p:cNvSpPr/>
          <p:nvPr/>
        </p:nvSpPr>
        <p:spPr>
          <a:xfrm>
            <a:off x="8856985" y="747273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154BD1-EBEB-43AF-A022-61B3AAAB4613}"/>
              </a:ext>
            </a:extLst>
          </p:cNvPr>
          <p:cNvSpPr/>
          <p:nvPr/>
        </p:nvSpPr>
        <p:spPr>
          <a:xfrm>
            <a:off x="8484740" y="3136634"/>
            <a:ext cx="569596" cy="1440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Heptagone 30">
            <a:extLst>
              <a:ext uri="{FF2B5EF4-FFF2-40B4-BE49-F238E27FC236}">
                <a16:creationId xmlns:a16="http://schemas.microsoft.com/office/drawing/2014/main" id="{AA4AA14A-AC70-4230-A38F-8D7F2FA16AA5}"/>
              </a:ext>
            </a:extLst>
          </p:cNvPr>
          <p:cNvSpPr/>
          <p:nvPr/>
        </p:nvSpPr>
        <p:spPr>
          <a:xfrm>
            <a:off x="8784307" y="2833772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/>
              <a:t>2</a:t>
            </a:r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1C07C05-76E4-46DE-81CC-D25A2B3C5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8184" y="3280650"/>
            <a:ext cx="1492002" cy="14107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616A540-FF72-46C4-A1A5-C3F295B7D5DE}"/>
              </a:ext>
            </a:extLst>
          </p:cNvPr>
          <p:cNvSpPr/>
          <p:nvPr/>
        </p:nvSpPr>
        <p:spPr>
          <a:xfrm>
            <a:off x="6948264" y="4515967"/>
            <a:ext cx="378441" cy="1440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Heptagone 33">
            <a:extLst>
              <a:ext uri="{FF2B5EF4-FFF2-40B4-BE49-F238E27FC236}">
                <a16:creationId xmlns:a16="http://schemas.microsoft.com/office/drawing/2014/main" id="{E3E49AC1-EBDE-4856-9C06-FAF24C1532BA}"/>
              </a:ext>
            </a:extLst>
          </p:cNvPr>
          <p:cNvSpPr/>
          <p:nvPr/>
        </p:nvSpPr>
        <p:spPr>
          <a:xfrm>
            <a:off x="7450848" y="3280650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/>
              <a:t>3</a:t>
            </a:r>
            <a:endParaRPr lang="fr-FR"/>
          </a:p>
        </p:txBody>
      </p:sp>
      <p:sp>
        <p:nvSpPr>
          <p:cNvPr id="35" name="Heptagone 34">
            <a:extLst>
              <a:ext uri="{FF2B5EF4-FFF2-40B4-BE49-F238E27FC236}">
                <a16:creationId xmlns:a16="http://schemas.microsoft.com/office/drawing/2014/main" id="{4DFA51BF-5961-4E60-B7BB-39032790F24D}"/>
              </a:ext>
            </a:extLst>
          </p:cNvPr>
          <p:cNvSpPr/>
          <p:nvPr/>
        </p:nvSpPr>
        <p:spPr>
          <a:xfrm>
            <a:off x="7468838" y="3847096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/>
              <a:t>4</a:t>
            </a:r>
          </a:p>
        </p:txBody>
      </p:sp>
      <p:sp>
        <p:nvSpPr>
          <p:cNvPr id="36" name="Heptagone 35">
            <a:extLst>
              <a:ext uri="{FF2B5EF4-FFF2-40B4-BE49-F238E27FC236}">
                <a16:creationId xmlns:a16="http://schemas.microsoft.com/office/drawing/2014/main" id="{BF91532F-C7B2-450A-8ED2-23B887437F34}"/>
              </a:ext>
            </a:extLst>
          </p:cNvPr>
          <p:cNvSpPr/>
          <p:nvPr/>
        </p:nvSpPr>
        <p:spPr>
          <a:xfrm>
            <a:off x="6628782" y="4455047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82156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/>
          <p:cNvSpPr>
            <a:spLocks noGrp="1"/>
          </p:cNvSpPr>
          <p:nvPr>
            <p:ph type="pic" sz="quarter" idx="13"/>
          </p:nvPr>
        </p:nvSpPr>
        <p:spPr>
          <a:xfrm>
            <a:off x="0" y="727025"/>
            <a:ext cx="9144000" cy="4443958"/>
          </a:xfrm>
        </p:spPr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325A3-5315-1B4B-A0D9-112471EB583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54972" y="727025"/>
            <a:ext cx="8424000" cy="4046400"/>
          </a:xfrm>
        </p:spPr>
        <p:txBody>
          <a:bodyPr/>
          <a:lstStyle/>
          <a:p>
            <a:pPr>
              <a:buFont typeface="+mj-lt"/>
              <a:buAutoNum type="arabicPeriod" startAt="5"/>
            </a:pPr>
            <a:r>
              <a:rPr lang="fr-FR"/>
              <a:t>Création des demandes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255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23321" y="1707654"/>
            <a:ext cx="8424863" cy="2880320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 sz="1800"/>
              <a:t>Le portail d’assistance vous permet de créer des demandes à partir de votre compte personnel. </a:t>
            </a: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 sz="1800"/>
              <a:t>Il existe deux types de demandes : </a:t>
            </a:r>
            <a:endParaRPr lang="fr-FR" sz="1800">
              <a:cs typeface="Arial"/>
            </a:endParaRPr>
          </a:p>
          <a:p>
            <a:pPr marL="711200" lvl="3"/>
            <a:r>
              <a:rPr lang="fr-FR" sz="1400" b="1" i="1">
                <a:solidFill>
                  <a:schemeClr val="tx2"/>
                </a:solidFill>
              </a:rPr>
              <a:t>Demandes d’accès : </a:t>
            </a:r>
            <a:r>
              <a:rPr lang="fr-FR" sz="1400"/>
              <a:t>Pour effectuer des demandes d‘habilitations sur l'assistance des applications que vous utilisez</a:t>
            </a:r>
            <a:endParaRPr lang="fr-FR" sz="1400">
              <a:cs typeface="Arial"/>
            </a:endParaRPr>
          </a:p>
          <a:p>
            <a:pPr marL="711200" lvl="3"/>
            <a:r>
              <a:rPr lang="fr-FR" sz="1400" b="1" i="1">
                <a:solidFill>
                  <a:schemeClr val="tx2"/>
                </a:solidFill>
              </a:rPr>
              <a:t>Demande d’assistance : </a:t>
            </a:r>
            <a:r>
              <a:rPr lang="fr-FR" sz="1400"/>
              <a:t>après avoir été habilité par l'assistance sur l'application demandée, vous pouvez créer une demande d'assistance en décrivant précisément les problèmes rencontrés</a:t>
            </a:r>
            <a:endParaRPr lang="fr-FR" sz="1400">
              <a:cs typeface="Arial"/>
            </a:endParaRP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 sz="1800"/>
              <a:t>A la création de compte, vous devez effectuer une demande d’accès à l'assistance de l'application souhaitée. </a:t>
            </a:r>
            <a:endParaRPr lang="fr-FR" sz="1800">
              <a:cs typeface="Arial"/>
            </a:endParaRPr>
          </a:p>
          <a:p>
            <a:pPr marL="457200" lvl="1" indent="0">
              <a:buNone/>
            </a:pPr>
            <a:endParaRPr lang="fr-FR" b="1" i="1"/>
          </a:p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  <a:p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Les demandes d’accès / assistance</a:t>
            </a:r>
          </a:p>
        </p:txBody>
      </p:sp>
    </p:spTree>
    <p:extLst>
      <p:ext uri="{BB962C8B-B14F-4D97-AF65-F5344CB8AC3E}">
        <p14:creationId xmlns:p14="http://schemas.microsoft.com/office/powerpoint/2010/main" val="3222865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1C71F6-E0A6-1740-B64F-38F332886BAF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251520" y="698865"/>
            <a:ext cx="8424863" cy="539991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B321CA8-DDD7-4DF6-BE9A-67269416776B}"/>
              </a:ext>
            </a:extLst>
          </p:cNvPr>
          <p:cNvGrpSpPr/>
          <p:nvPr/>
        </p:nvGrpSpPr>
        <p:grpSpPr>
          <a:xfrm>
            <a:off x="2627780" y="1516828"/>
            <a:ext cx="4968559" cy="2711106"/>
            <a:chOff x="2627779" y="1516828"/>
            <a:chExt cx="6258852" cy="2711106"/>
          </a:xfrm>
        </p:grpSpPr>
        <p:sp>
          <p:nvSpPr>
            <p:cNvPr id="36" name="Espace réservé du contenu 12">
              <a:extLst>
                <a:ext uri="{FF2B5EF4-FFF2-40B4-BE49-F238E27FC236}">
                  <a16:creationId xmlns:a16="http://schemas.microsoft.com/office/drawing/2014/main" id="{CBBF398E-C2F6-4756-9830-6DF4E116E14E}"/>
                </a:ext>
              </a:extLst>
            </p:cNvPr>
            <p:cNvSpPr txBox="1">
              <a:spLocks/>
            </p:cNvSpPr>
            <p:nvPr/>
          </p:nvSpPr>
          <p:spPr>
            <a:xfrm>
              <a:off x="2627784" y="3971864"/>
              <a:ext cx="360040" cy="256070"/>
            </a:xfrm>
            <a:prstGeom prst="rect">
              <a:avLst/>
            </a:prstGeom>
            <a:solidFill>
              <a:srgbClr val="2B478B"/>
            </a:solidFill>
            <a:ln>
              <a:noFill/>
            </a:ln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1800" kern="1200">
                  <a:solidFill>
                    <a:schemeClr val="bg1"/>
                  </a:solidFill>
                  <a:latin typeface="Montserrat" panose="00000500000000000000" pitchFamily="2" charset="0"/>
                  <a:ea typeface="Open Sans" pitchFamily="34" charset="0"/>
                  <a:cs typeface="Open Sans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400"/>
                <a:t>7</a:t>
              </a:r>
            </a:p>
          </p:txBody>
        </p:sp>
        <p:sp>
          <p:nvSpPr>
            <p:cNvPr id="37" name="Espace réservé du texte 5">
              <a:extLst>
                <a:ext uri="{FF2B5EF4-FFF2-40B4-BE49-F238E27FC236}">
                  <a16:creationId xmlns:a16="http://schemas.microsoft.com/office/drawing/2014/main" id="{2095C630-DB64-417E-AE8E-D241C00E0CEA}"/>
                </a:ext>
              </a:extLst>
            </p:cNvPr>
            <p:cNvSpPr txBox="1">
              <a:spLocks/>
            </p:cNvSpPr>
            <p:nvPr/>
          </p:nvSpPr>
          <p:spPr>
            <a:xfrm>
              <a:off x="3059832" y="3971864"/>
              <a:ext cx="4896544" cy="256070"/>
            </a:xfrm>
            <a:prstGeom prst="rect">
              <a:avLst/>
            </a:prstGeom>
          </p:spPr>
          <p:txBody>
            <a:bodyPr/>
            <a:lstStyle>
              <a:defPPr>
                <a:defRPr lang="fr-FR"/>
              </a:defPPr>
              <a:lvl1pPr marL="92075" indent="0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Font typeface="Arial" pitchFamily="34" charset="0"/>
                <a:buNone/>
                <a:tabLst/>
                <a:defRPr sz="1400" b="0">
                  <a:latin typeface="Montserrat" panose="00000500000000000000" pitchFamily="2" charset="0"/>
                </a:defRPr>
              </a:lvl1pPr>
              <a:lvl2pPr marL="351450" indent="-171450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SzPct val="100000"/>
                <a:buFont typeface="Arial" panose="020B0604020202020204" pitchFamily="34" charset="0"/>
                <a:buChar char="•"/>
                <a:defRPr sz="1200"/>
              </a:lvl2pPr>
              <a:lvl3pPr marL="531450" indent="-171450">
                <a:lnSpc>
                  <a:spcPct val="10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itchFamily="2" charset="2"/>
                <a:buChar char="§"/>
                <a:defRPr sz="1000"/>
              </a:lvl3pPr>
              <a:lvl4pPr marL="711450" indent="-171450">
                <a:lnSpc>
                  <a:spcPct val="10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Arial" panose="020B0604020202020204" pitchFamily="34" charset="0"/>
                <a:buChar char="•"/>
                <a:defRPr sz="800"/>
              </a:lvl4pPr>
              <a:lvl5pPr marL="927450" indent="-171450">
                <a:lnSpc>
                  <a:spcPct val="10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itchFamily="2" charset="2"/>
                <a:buChar char="§"/>
                <a:defRPr sz="700"/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/>
              </a:lvl7pPr>
              <a:lvl8pPr indent="0">
                <a:spcBef>
                  <a:spcPct val="20000"/>
                </a:spcBef>
                <a:buFont typeface="Arial" pitchFamily="34" charset="0"/>
                <a:buNone/>
                <a:defRPr sz="2000"/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/>
              </a:lvl9pPr>
            </a:lstStyle>
            <a:p>
              <a:r>
                <a:rPr lang="fr-FR"/>
                <a:t>Bases de connaissances</a:t>
              </a:r>
            </a:p>
          </p:txBody>
        </p:sp>
        <p:sp>
          <p:nvSpPr>
            <p:cNvPr id="21" name="Espace réservé du texte 1">
              <a:extLst>
                <a:ext uri="{FF2B5EF4-FFF2-40B4-BE49-F238E27FC236}">
                  <a16:creationId xmlns:a16="http://schemas.microsoft.com/office/drawing/2014/main" id="{2A47B481-9DCD-4296-B926-EF012AADA0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099244" y="1539134"/>
              <a:ext cx="5706008" cy="244678"/>
            </a:xfrm>
            <a:prstGeom prst="rect">
              <a:avLst/>
            </a:prstGeom>
          </p:spPr>
          <p:txBody>
            <a:bodyPr/>
            <a:lstStyle>
              <a:defPPr>
                <a:defRPr lang="fr-FR"/>
              </a:defPPr>
              <a:lvl1pPr marL="92075" indent="0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Font typeface="Arial" pitchFamily="34" charset="0"/>
                <a:buNone/>
                <a:tabLst/>
                <a:defRPr sz="1400" b="0">
                  <a:latin typeface="Montserrat" panose="00000500000000000000" pitchFamily="2" charset="0"/>
                </a:defRPr>
              </a:lvl1pPr>
              <a:lvl2pPr marL="351450" indent="-171450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SzPct val="100000"/>
                <a:buFont typeface="Arial" panose="020B0604020202020204" pitchFamily="34" charset="0"/>
                <a:buChar char="•"/>
                <a:defRPr sz="1200"/>
              </a:lvl2pPr>
              <a:lvl3pPr marL="531450" indent="-171450">
                <a:lnSpc>
                  <a:spcPct val="10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itchFamily="2" charset="2"/>
                <a:buChar char="§"/>
                <a:defRPr sz="1000"/>
              </a:lvl3pPr>
              <a:lvl4pPr marL="711450" indent="-171450">
                <a:lnSpc>
                  <a:spcPct val="10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Arial" panose="020B0604020202020204" pitchFamily="34" charset="0"/>
                <a:buChar char="•"/>
                <a:defRPr sz="800"/>
              </a:lvl4pPr>
              <a:lvl5pPr marL="927450" indent="-171450">
                <a:lnSpc>
                  <a:spcPct val="10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itchFamily="2" charset="2"/>
                <a:buChar char="§"/>
                <a:defRPr sz="700"/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/>
              </a:lvl7pPr>
              <a:lvl8pPr indent="0">
                <a:spcBef>
                  <a:spcPct val="20000"/>
                </a:spcBef>
                <a:buFont typeface="Arial" pitchFamily="34" charset="0"/>
                <a:buNone/>
                <a:defRPr sz="2000"/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/>
              </a:lvl9pPr>
            </a:lstStyle>
            <a:p>
              <a:r>
                <a:rPr lang="fr-FR"/>
                <a:t>Contexte</a:t>
              </a:r>
            </a:p>
          </p:txBody>
        </p:sp>
        <p:sp>
          <p:nvSpPr>
            <p:cNvPr id="22" name="Espace réservé du texte 2">
              <a:extLst>
                <a:ext uri="{FF2B5EF4-FFF2-40B4-BE49-F238E27FC236}">
                  <a16:creationId xmlns:a16="http://schemas.microsoft.com/office/drawing/2014/main" id="{AA74B440-779E-451A-A7A6-777EED6C64D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174905" y="2310284"/>
              <a:ext cx="5706008" cy="244678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Montserrat" panose="00000500000000000000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fr-FR" sz="1400"/>
                <a:t>Authentification usagers</a:t>
              </a:r>
            </a:p>
          </p:txBody>
        </p:sp>
        <p:sp>
          <p:nvSpPr>
            <p:cNvPr id="23" name="Espace réservé du texte 3">
              <a:extLst>
                <a:ext uri="{FF2B5EF4-FFF2-40B4-BE49-F238E27FC236}">
                  <a16:creationId xmlns:a16="http://schemas.microsoft.com/office/drawing/2014/main" id="{432B01F5-D3BB-4973-9C71-43EAC9B38D2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174905" y="2662732"/>
              <a:ext cx="5706008" cy="244678"/>
            </a:xfrm>
            <a:prstGeom prst="rect">
              <a:avLst/>
            </a:prstGeom>
          </p:spPr>
          <p:txBody>
            <a:bodyPr/>
            <a:lstStyle>
              <a:defPPr>
                <a:defRPr lang="fr-FR"/>
              </a:defPPr>
              <a:lvl1pPr marR="0" lvl="0" indent="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 kumimoji="0" sz="20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anose="00000500000000000000" pitchFamily="2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fr-FR" sz="1400">
                  <a:solidFill>
                    <a:schemeClr val="tx1"/>
                  </a:solidFill>
                </a:rPr>
                <a:t>Comptes</a:t>
              </a:r>
              <a:r>
                <a:rPr lang="fr-FR"/>
                <a:t> </a:t>
              </a:r>
              <a:r>
                <a:rPr lang="fr-FR" sz="1400">
                  <a:solidFill>
                    <a:schemeClr val="tx1"/>
                  </a:solidFill>
                </a:rPr>
                <a:t>usagers</a:t>
              </a:r>
            </a:p>
          </p:txBody>
        </p:sp>
        <p:sp>
          <p:nvSpPr>
            <p:cNvPr id="24" name="Espace réservé du texte 4">
              <a:extLst>
                <a:ext uri="{FF2B5EF4-FFF2-40B4-BE49-F238E27FC236}">
                  <a16:creationId xmlns:a16="http://schemas.microsoft.com/office/drawing/2014/main" id="{9AFA5335-14F5-4726-8A3C-555BF6A30F7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174905" y="3061874"/>
              <a:ext cx="5706008" cy="244678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Montserrat" panose="00000500000000000000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fr-FR" sz="1400"/>
                <a:t>Création</a:t>
              </a:r>
              <a:r>
                <a:rPr kumimoji="0" lang="fr-FR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anose="00000500000000000000" pitchFamily="2" charset="0"/>
                  <a:ea typeface="+mn-ea"/>
                  <a:cs typeface="+mn-cs"/>
                </a:rPr>
                <a:t> </a:t>
              </a:r>
              <a:r>
                <a:rPr lang="fr-FR" sz="1400"/>
                <a:t>de</a:t>
              </a:r>
              <a:r>
                <a:rPr kumimoji="0" lang="fr-FR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anose="00000500000000000000" pitchFamily="2" charset="0"/>
                  <a:ea typeface="+mn-ea"/>
                  <a:cs typeface="+mn-cs"/>
                </a:rPr>
                <a:t> </a:t>
              </a:r>
              <a:r>
                <a:rPr lang="fr-FR" sz="1400"/>
                <a:t>demande</a:t>
              </a:r>
            </a:p>
          </p:txBody>
        </p:sp>
        <p:sp>
          <p:nvSpPr>
            <p:cNvPr id="25" name="Espace réservé du texte 5">
              <a:extLst>
                <a:ext uri="{FF2B5EF4-FFF2-40B4-BE49-F238E27FC236}">
                  <a16:creationId xmlns:a16="http://schemas.microsoft.com/office/drawing/2014/main" id="{E3AA452D-AA73-4746-B0CA-3A78D23C833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174905" y="3511646"/>
              <a:ext cx="5706008" cy="244678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Montserrat" panose="00000500000000000000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fr-FR" sz="1400"/>
                <a:t>Autres</a:t>
              </a:r>
              <a:r>
                <a:rPr kumimoji="0" lang="fr-FR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anose="00000500000000000000" pitchFamily="2" charset="0"/>
                  <a:ea typeface="+mn-ea"/>
                  <a:cs typeface="+mn-cs"/>
                </a:rPr>
                <a:t> </a:t>
              </a:r>
              <a:r>
                <a:rPr lang="fr-FR" sz="1400"/>
                <a:t>fonctionnalités</a:t>
              </a:r>
            </a:p>
          </p:txBody>
        </p:sp>
        <p:sp>
          <p:nvSpPr>
            <p:cNvPr id="26" name="Espace réservé du contenu 8">
              <a:extLst>
                <a:ext uri="{FF2B5EF4-FFF2-40B4-BE49-F238E27FC236}">
                  <a16:creationId xmlns:a16="http://schemas.microsoft.com/office/drawing/2014/main" id="{3E27D17A-37FE-48F6-8503-4F115A86F5E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627780" y="1516828"/>
              <a:ext cx="360033" cy="249892"/>
            </a:xfrm>
            <a:prstGeom prst="rect">
              <a:avLst/>
            </a:prstGeom>
            <a:solidFill>
              <a:srgbClr val="2B478B"/>
            </a:solidFill>
            <a:ln>
              <a:noFill/>
            </a:ln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1800" kern="1200">
                  <a:solidFill>
                    <a:schemeClr val="bg1"/>
                  </a:solidFill>
                  <a:latin typeface="Montserrat" panose="00000500000000000000" pitchFamily="2" charset="0"/>
                  <a:ea typeface="Open Sans" pitchFamily="34" charset="0"/>
                  <a:cs typeface="Open Sans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pitchFamily="2" charset="0"/>
                </a:rPr>
                <a:t>1</a:t>
              </a:r>
            </a:p>
          </p:txBody>
        </p:sp>
        <p:sp>
          <p:nvSpPr>
            <p:cNvPr id="27" name="Espace réservé du contenu 9">
              <a:extLst>
                <a:ext uri="{FF2B5EF4-FFF2-40B4-BE49-F238E27FC236}">
                  <a16:creationId xmlns:a16="http://schemas.microsoft.com/office/drawing/2014/main" id="{A7693654-7677-4C1A-9B58-2E3BAA29128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627779" y="1935993"/>
              <a:ext cx="360034" cy="249892"/>
            </a:xfrm>
            <a:prstGeom prst="rect">
              <a:avLst/>
            </a:prstGeom>
            <a:solidFill>
              <a:srgbClr val="2B478B"/>
            </a:solidFill>
            <a:ln>
              <a:noFill/>
            </a:ln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1800" kern="1200">
                  <a:solidFill>
                    <a:schemeClr val="bg1"/>
                  </a:solidFill>
                  <a:latin typeface="Montserrat" panose="00000500000000000000" pitchFamily="2" charset="0"/>
                  <a:ea typeface="Open Sans" pitchFamily="34" charset="0"/>
                  <a:cs typeface="Open Sans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pitchFamily="2" charset="0"/>
                </a:rPr>
                <a:t>2</a:t>
              </a:r>
            </a:p>
          </p:txBody>
        </p:sp>
        <p:sp>
          <p:nvSpPr>
            <p:cNvPr id="28" name="Espace réservé du contenu 10">
              <a:extLst>
                <a:ext uri="{FF2B5EF4-FFF2-40B4-BE49-F238E27FC236}">
                  <a16:creationId xmlns:a16="http://schemas.microsoft.com/office/drawing/2014/main" id="{659DD27A-96EF-47F3-BB41-ED09C107D6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627779" y="2328769"/>
              <a:ext cx="360035" cy="256070"/>
            </a:xfrm>
            <a:prstGeom prst="rect">
              <a:avLst/>
            </a:prstGeom>
            <a:solidFill>
              <a:srgbClr val="2B478B"/>
            </a:solidFill>
            <a:ln>
              <a:noFill/>
            </a:ln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1800" kern="1200">
                  <a:solidFill>
                    <a:schemeClr val="bg1"/>
                  </a:solidFill>
                  <a:latin typeface="Montserrat" panose="00000500000000000000" pitchFamily="2" charset="0"/>
                  <a:ea typeface="Open Sans" pitchFamily="34" charset="0"/>
                  <a:cs typeface="Open Sans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pitchFamily="2" charset="0"/>
                </a:rPr>
                <a:t>3</a:t>
              </a:r>
            </a:p>
          </p:txBody>
        </p:sp>
        <p:sp>
          <p:nvSpPr>
            <p:cNvPr id="29" name="Espace réservé du contenu 11">
              <a:extLst>
                <a:ext uri="{FF2B5EF4-FFF2-40B4-BE49-F238E27FC236}">
                  <a16:creationId xmlns:a16="http://schemas.microsoft.com/office/drawing/2014/main" id="{C499903D-0D70-4F8F-B4FF-46C97B5478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627781" y="2728831"/>
              <a:ext cx="360036" cy="247169"/>
            </a:xfrm>
            <a:prstGeom prst="rect">
              <a:avLst/>
            </a:prstGeom>
            <a:solidFill>
              <a:srgbClr val="2B478B"/>
            </a:solidFill>
            <a:ln>
              <a:noFill/>
            </a:ln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1800" kern="1200">
                  <a:solidFill>
                    <a:schemeClr val="bg1"/>
                  </a:solidFill>
                  <a:latin typeface="Montserrat" panose="00000500000000000000" pitchFamily="2" charset="0"/>
                  <a:ea typeface="Open Sans" pitchFamily="34" charset="0"/>
                  <a:cs typeface="Open Sans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pitchFamily="2" charset="0"/>
                </a:rPr>
                <a:t>4</a:t>
              </a:r>
            </a:p>
          </p:txBody>
        </p:sp>
        <p:sp>
          <p:nvSpPr>
            <p:cNvPr id="30" name="Espace réservé du contenu 12">
              <a:extLst>
                <a:ext uri="{FF2B5EF4-FFF2-40B4-BE49-F238E27FC236}">
                  <a16:creationId xmlns:a16="http://schemas.microsoft.com/office/drawing/2014/main" id="{6E3E1829-802B-47C5-8766-008959632C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627780" y="3127356"/>
              <a:ext cx="360037" cy="256070"/>
            </a:xfrm>
            <a:prstGeom prst="rect">
              <a:avLst/>
            </a:prstGeom>
            <a:solidFill>
              <a:srgbClr val="2B478B"/>
            </a:solidFill>
            <a:ln>
              <a:noFill/>
            </a:ln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1800" kern="1200">
                  <a:solidFill>
                    <a:schemeClr val="bg1"/>
                  </a:solidFill>
                  <a:latin typeface="Montserrat" panose="00000500000000000000" pitchFamily="2" charset="0"/>
                  <a:ea typeface="Open Sans" pitchFamily="34" charset="0"/>
                  <a:cs typeface="Open Sans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Montserrat" panose="00000500000000000000" pitchFamily="2" charset="0"/>
                </a:rPr>
                <a:t>5</a:t>
              </a:r>
            </a:p>
          </p:txBody>
        </p:sp>
        <p:sp>
          <p:nvSpPr>
            <p:cNvPr id="31" name="Espace réservé du texte 5">
              <a:extLst>
                <a:ext uri="{FF2B5EF4-FFF2-40B4-BE49-F238E27FC236}">
                  <a16:creationId xmlns:a16="http://schemas.microsoft.com/office/drawing/2014/main" id="{8596F592-6811-4738-8907-ABD42B01720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180623" y="1911142"/>
              <a:ext cx="5706008" cy="244678"/>
            </a:xfrm>
            <a:prstGeom prst="rect">
              <a:avLst/>
            </a:prstGeom>
          </p:spPr>
          <p:txBody>
            <a:bodyPr lIns="91440" tIns="45720" rIns="91440" bIns="4572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Montserrat" panose="00000500000000000000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fr-FR" sz="1400">
                  <a:latin typeface="Montserrat"/>
                </a:rPr>
                <a:t>Accès au portail d’assistance</a:t>
              </a:r>
            </a:p>
          </p:txBody>
        </p:sp>
        <p:sp>
          <p:nvSpPr>
            <p:cNvPr id="33" name="Espace réservé du contenu 12">
              <a:extLst>
                <a:ext uri="{FF2B5EF4-FFF2-40B4-BE49-F238E27FC236}">
                  <a16:creationId xmlns:a16="http://schemas.microsoft.com/office/drawing/2014/main" id="{5E82A480-FF38-4150-B515-9F137D0436B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627784" y="3534782"/>
              <a:ext cx="360038" cy="256070"/>
            </a:xfrm>
            <a:prstGeom prst="rect">
              <a:avLst/>
            </a:prstGeom>
            <a:solidFill>
              <a:srgbClr val="2B478B"/>
            </a:solidFill>
            <a:ln>
              <a:noFill/>
            </a:ln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1800" kern="1200">
                  <a:solidFill>
                    <a:schemeClr val="bg1"/>
                  </a:solidFill>
                  <a:latin typeface="Montserrat" panose="00000500000000000000" pitchFamily="2" charset="0"/>
                  <a:ea typeface="Open Sans" pitchFamily="34" charset="0"/>
                  <a:cs typeface="Open Sans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ontserrat" panose="00000500000000000000" pitchFamily="2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7566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228572" y="1714005"/>
            <a:ext cx="4176464" cy="2672868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Pour créer une demande d’accès : </a:t>
            </a:r>
          </a:p>
          <a:p>
            <a:pPr marL="0"/>
            <a:r>
              <a:rPr lang="fr-FR" b="1" u="sng"/>
              <a:t>Etapes : </a:t>
            </a:r>
            <a:endParaRPr lang="fr-FR" b="1" u="sng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Aller sur la page d’accueil du portail.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l’onglet ‘</a:t>
            </a:r>
            <a:r>
              <a:rPr lang="fr-FR" b="1" i="1"/>
              <a:t>Demande d’accès</a:t>
            </a:r>
            <a:r>
              <a:rPr lang="fr-FR"/>
              <a:t>’, ensuite cliquer sur ‘</a:t>
            </a:r>
            <a:r>
              <a:rPr lang="fr-FR" b="1" i="1"/>
              <a:t>Demande d’accès sur les applications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Une nouvelle page s'affiche. Cliquer sur le lien à droite du bouton orange pour créer votre demande d’accès.</a:t>
            </a:r>
            <a:endParaRPr lang="fr-FR">
              <a:cs typeface="Arial"/>
            </a:endParaRPr>
          </a:p>
          <a:p>
            <a:pPr marL="342900" indent="-342900">
              <a:buAutoNum type="arabicPeriod"/>
            </a:pPr>
            <a:r>
              <a:rPr lang="fr-FR"/>
              <a:t>Puis compléter le formulaire</a:t>
            </a:r>
          </a:p>
          <a:p>
            <a:pPr marL="0"/>
            <a:endParaRPr lang="fr-FR"/>
          </a:p>
          <a:p>
            <a:pPr marL="0"/>
            <a:endParaRPr lang="fr-FR"/>
          </a:p>
          <a:p>
            <a:pPr marL="342900" indent="-342900">
              <a:buFont typeface="+mj-lt"/>
              <a:buAutoNum type="arabicPeriod"/>
            </a:pPr>
            <a:endParaRPr lang="fr-FR"/>
          </a:p>
          <a:p>
            <a:pPr marL="342900" indent="-342900">
              <a:buFont typeface="+mj-lt"/>
              <a:buAutoNum type="arabicPeriod"/>
            </a:pP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850" y="1248811"/>
            <a:ext cx="8424614" cy="242951"/>
          </a:xfrm>
        </p:spPr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Créer une demande d’accès (1/2)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8545B5B5-665C-45E4-8C51-3017E79C2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247" y="1531883"/>
            <a:ext cx="4630319" cy="16940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F2EF636-D522-4683-9677-6B1C71D9E6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0914"/>
          <a:stretch/>
        </p:blipFill>
        <p:spPr>
          <a:xfrm>
            <a:off x="4434316" y="3291830"/>
            <a:ext cx="4638250" cy="10334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39D6A1A-AD91-48F4-BF1D-6E500EC71C27}"/>
              </a:ext>
            </a:extLst>
          </p:cNvPr>
          <p:cNvSpPr/>
          <p:nvPr/>
        </p:nvSpPr>
        <p:spPr>
          <a:xfrm>
            <a:off x="5796136" y="2785730"/>
            <a:ext cx="2088232" cy="358341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E3E230-72CC-4846-93F3-6F29196CE1D8}"/>
              </a:ext>
            </a:extLst>
          </p:cNvPr>
          <p:cNvSpPr/>
          <p:nvPr/>
        </p:nvSpPr>
        <p:spPr>
          <a:xfrm>
            <a:off x="4442247" y="3867894"/>
            <a:ext cx="4630319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Heptagone 28">
            <a:extLst>
              <a:ext uri="{FF2B5EF4-FFF2-40B4-BE49-F238E27FC236}">
                <a16:creationId xmlns:a16="http://schemas.microsoft.com/office/drawing/2014/main" id="{B6121FEE-C580-4E40-8679-2195EC8A9F65}"/>
              </a:ext>
            </a:extLst>
          </p:cNvPr>
          <p:cNvSpPr/>
          <p:nvPr/>
        </p:nvSpPr>
        <p:spPr>
          <a:xfrm>
            <a:off x="8748713" y="1611678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32" name="Heptagone 31">
            <a:extLst>
              <a:ext uri="{FF2B5EF4-FFF2-40B4-BE49-F238E27FC236}">
                <a16:creationId xmlns:a16="http://schemas.microsoft.com/office/drawing/2014/main" id="{A7145325-E0A3-48C4-9B2E-239452B0B375}"/>
              </a:ext>
            </a:extLst>
          </p:cNvPr>
          <p:cNvSpPr/>
          <p:nvPr/>
        </p:nvSpPr>
        <p:spPr>
          <a:xfrm>
            <a:off x="8748713" y="2814082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33" name="Heptagone 32">
            <a:extLst>
              <a:ext uri="{FF2B5EF4-FFF2-40B4-BE49-F238E27FC236}">
                <a16:creationId xmlns:a16="http://schemas.microsoft.com/office/drawing/2014/main" id="{EEC40066-052E-4083-804A-9A021CC5011F}"/>
              </a:ext>
            </a:extLst>
          </p:cNvPr>
          <p:cNvSpPr/>
          <p:nvPr/>
        </p:nvSpPr>
        <p:spPr>
          <a:xfrm>
            <a:off x="8748713" y="3343505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37" name="Heptagone 36">
            <a:extLst>
              <a:ext uri="{FF2B5EF4-FFF2-40B4-BE49-F238E27FC236}">
                <a16:creationId xmlns:a16="http://schemas.microsoft.com/office/drawing/2014/main" id="{51BFDB4E-08A5-4E7D-B6DB-042F19BCA8C1}"/>
              </a:ext>
            </a:extLst>
          </p:cNvPr>
          <p:cNvSpPr/>
          <p:nvPr/>
        </p:nvSpPr>
        <p:spPr>
          <a:xfrm>
            <a:off x="8776328" y="3847561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83379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59693" y="2051911"/>
            <a:ext cx="4176464" cy="2087438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Vous devez renseigner les différentes informations obligatoires du formulaire, puis cliquer sur ‘Créer’ pour finaliser la création de votre ticket.</a:t>
            </a:r>
            <a:endParaRPr lang="fr-FR">
              <a:cs typeface="Arial"/>
            </a:endParaRP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Les champs facultatifs sont désignés par le mot ‘FACULTATIFS’. </a:t>
            </a:r>
            <a:endParaRPr lang="fr-FR">
              <a:cs typeface="Arial"/>
            </a:endParaRP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Pour faire une </a:t>
            </a:r>
            <a:r>
              <a:rPr lang="fr-FR" b="1"/>
              <a:t>multi-sélection</a:t>
            </a:r>
            <a:r>
              <a:rPr lang="fr-FR"/>
              <a:t> sur une liste déroulante, vous devez </a:t>
            </a:r>
            <a:r>
              <a:rPr lang="fr-FR" b="1"/>
              <a:t>cliquer sur CTRL puis sélectionner les éléments.</a:t>
            </a:r>
            <a:endParaRPr lang="fr-FR" b="1">
              <a:cs typeface="Arial"/>
            </a:endParaRPr>
          </a:p>
          <a:p>
            <a:pPr marL="377825" indent="-285750">
              <a:buFont typeface="Wingdings" panose="05000000000000000000" pitchFamily="2" charset="2"/>
              <a:buChar char="Ø"/>
            </a:pPr>
            <a:endParaRPr lang="fr-FR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255862"/>
            <a:ext cx="8424614" cy="242951"/>
          </a:xfrm>
        </p:spPr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3970"/>
            <a:r>
              <a:rPr lang="fr-FR"/>
              <a:t>Créer une demande d’accès (2/2)</a:t>
            </a:r>
            <a:endParaRPr lang="en-US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5525352-0AE0-4DE2-A1CB-9995ED30D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939" y="1228150"/>
            <a:ext cx="4212305" cy="35553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32F11E7-4467-4FA1-BBD3-2D60DE55A812}"/>
              </a:ext>
            </a:extLst>
          </p:cNvPr>
          <p:cNvSpPr/>
          <p:nvPr/>
        </p:nvSpPr>
        <p:spPr>
          <a:xfrm>
            <a:off x="4613939" y="4659982"/>
            <a:ext cx="246093" cy="12351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Heptagone 29">
            <a:extLst>
              <a:ext uri="{FF2B5EF4-FFF2-40B4-BE49-F238E27FC236}">
                <a16:creationId xmlns:a16="http://schemas.microsoft.com/office/drawing/2014/main" id="{A3727F2D-5583-4D17-8E3A-82D62FB40BF5}"/>
              </a:ext>
            </a:extLst>
          </p:cNvPr>
          <p:cNvSpPr/>
          <p:nvPr/>
        </p:nvSpPr>
        <p:spPr>
          <a:xfrm>
            <a:off x="4213547" y="4540604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23032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274468" y="1382640"/>
            <a:ext cx="4176464" cy="3339193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Les demandes d’assistance sont des demandes de dépannage pour vous aider sur les applications sur lesquelles vous êtes habilité.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/>
              <a:t>Pour créer une demande d’assistance : </a:t>
            </a:r>
            <a:endParaRPr lang="fr-FR">
              <a:cs typeface="Arial"/>
            </a:endParaRPr>
          </a:p>
          <a:p>
            <a:pPr marL="0"/>
            <a:r>
              <a:rPr lang="fr-FR" b="1" u="sng"/>
              <a:t>Etapes :</a:t>
            </a:r>
            <a:endParaRPr lang="fr-FR" b="1" u="sng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Aller sur la page d’accueil du portail.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l’onglet ‘</a:t>
            </a:r>
            <a:r>
              <a:rPr lang="fr-FR" b="1" i="1"/>
              <a:t>Mes applications</a:t>
            </a:r>
            <a:r>
              <a:rPr lang="fr-FR"/>
              <a:t>’. Cet onglet liste </a:t>
            </a:r>
            <a:r>
              <a:rPr lang="fr-FR" b="1" i="1"/>
              <a:t>UNIQUEMENT</a:t>
            </a:r>
            <a:r>
              <a:rPr lang="fr-FR"/>
              <a:t> les applications sur lesquelles vous êtes habilité.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Choisir l’application, vous serez redirigé vers une nouvelle page.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‘Demande’, vous serez redirigé vers le formulaire de la demande.</a:t>
            </a:r>
            <a:endParaRPr lang="fr-FR">
              <a:cs typeface="Arial"/>
            </a:endParaRPr>
          </a:p>
          <a:p>
            <a:pPr marL="0"/>
            <a:endParaRPr lang="fr-FR"/>
          </a:p>
          <a:p>
            <a:pPr marL="342900" indent="-342900">
              <a:buFont typeface="+mj-lt"/>
              <a:buAutoNum type="arabicPeriod"/>
            </a:pPr>
            <a:endParaRPr lang="fr-FR"/>
          </a:p>
          <a:p>
            <a:pPr marL="342900" indent="-342900">
              <a:buFont typeface="+mj-lt"/>
              <a:buAutoNum type="arabicPeriod"/>
            </a:pPr>
            <a:endParaRPr lang="fr-FR"/>
          </a:p>
          <a:p>
            <a:pPr marL="377825" indent="-285750">
              <a:buFont typeface="Wingdings" panose="05000000000000000000" pitchFamily="2" charset="2"/>
              <a:buChar char="Ø"/>
            </a:pP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100491"/>
            <a:ext cx="8424614" cy="242951"/>
          </a:xfrm>
        </p:spPr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23850" y="608972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Créer une demande d'assistance (1/2)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69B59A0-7F68-4B9C-9303-98B837F31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275606"/>
            <a:ext cx="4537532" cy="22259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6084818-050D-4608-8592-FB8B32A25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972" y="3650538"/>
            <a:ext cx="4537532" cy="10712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8DE8F4-B91F-4AFC-B197-21421FB73D64}"/>
              </a:ext>
            </a:extLst>
          </p:cNvPr>
          <p:cNvSpPr/>
          <p:nvPr/>
        </p:nvSpPr>
        <p:spPr>
          <a:xfrm>
            <a:off x="5727748" y="2589625"/>
            <a:ext cx="2132963" cy="8182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DDE4AC-0817-45F1-ABB1-4D8C56CEEB31}"/>
              </a:ext>
            </a:extLst>
          </p:cNvPr>
          <p:cNvSpPr/>
          <p:nvPr/>
        </p:nvSpPr>
        <p:spPr>
          <a:xfrm>
            <a:off x="4644008" y="4422430"/>
            <a:ext cx="1290093" cy="2201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Heptagone 12">
            <a:extLst>
              <a:ext uri="{FF2B5EF4-FFF2-40B4-BE49-F238E27FC236}">
                <a16:creationId xmlns:a16="http://schemas.microsoft.com/office/drawing/2014/main" id="{8C712E9C-1FAA-427C-BE98-426204762B6B}"/>
              </a:ext>
            </a:extLst>
          </p:cNvPr>
          <p:cNvSpPr/>
          <p:nvPr/>
        </p:nvSpPr>
        <p:spPr>
          <a:xfrm>
            <a:off x="8784307" y="1400378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4" name="Heptagone 13">
            <a:extLst>
              <a:ext uri="{FF2B5EF4-FFF2-40B4-BE49-F238E27FC236}">
                <a16:creationId xmlns:a16="http://schemas.microsoft.com/office/drawing/2014/main" id="{37BE7AEB-7134-40BF-8C16-32B3439D11CA}"/>
              </a:ext>
            </a:extLst>
          </p:cNvPr>
          <p:cNvSpPr/>
          <p:nvPr/>
        </p:nvSpPr>
        <p:spPr>
          <a:xfrm>
            <a:off x="5708461" y="2527959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16" name="Heptagone 15">
            <a:extLst>
              <a:ext uri="{FF2B5EF4-FFF2-40B4-BE49-F238E27FC236}">
                <a16:creationId xmlns:a16="http://schemas.microsoft.com/office/drawing/2014/main" id="{17AE5A4F-8D4C-42FC-81DB-6FF8964A7338}"/>
              </a:ext>
            </a:extLst>
          </p:cNvPr>
          <p:cNvSpPr/>
          <p:nvPr/>
        </p:nvSpPr>
        <p:spPr>
          <a:xfrm>
            <a:off x="8784307" y="3806652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17" name="Heptagone 16">
            <a:extLst>
              <a:ext uri="{FF2B5EF4-FFF2-40B4-BE49-F238E27FC236}">
                <a16:creationId xmlns:a16="http://schemas.microsoft.com/office/drawing/2014/main" id="{5EE32D31-FF77-4DAE-9DE3-8D345CD3A36C}"/>
              </a:ext>
            </a:extLst>
          </p:cNvPr>
          <p:cNvSpPr/>
          <p:nvPr/>
        </p:nvSpPr>
        <p:spPr>
          <a:xfrm>
            <a:off x="6228184" y="4398132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024467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79379" y="1798377"/>
            <a:ext cx="4154349" cy="2760296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Vous devez renseigner les différentes informations obligatoires du formulaire, puis cliquer sur ‘Créer’ pour finaliser la création de votre ticket.</a:t>
            </a:r>
            <a:endParaRPr lang="fr-FR">
              <a:cs typeface="Arial"/>
            </a:endParaRP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Les champs facultatifs sont désignés par le mot ‘FACULTATIFS’. </a:t>
            </a:r>
            <a:endParaRPr lang="fr-FR">
              <a:cs typeface="Arial"/>
            </a:endParaRP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Pour ajouter une capture d’écran, vous pouvez glisser le document dans l'espace dédié ou bien faire "parcourir"</a:t>
            </a:r>
            <a:endParaRPr lang="fr-FR">
              <a:cs typeface="Arial"/>
            </a:endParaRP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 b="1">
                <a:solidFill>
                  <a:schemeClr val="bg1"/>
                </a:solidFill>
                <a:highlight>
                  <a:srgbClr val="0000FF"/>
                </a:highlight>
                <a:cs typeface="Arial"/>
              </a:rPr>
              <a:t>IMPORTANT</a:t>
            </a:r>
            <a:r>
              <a:rPr lang="fr-FR" b="1">
                <a:highlight>
                  <a:srgbClr val="0000FF"/>
                </a:highlight>
                <a:cs typeface="Arial"/>
              </a:rPr>
              <a:t> </a:t>
            </a:r>
            <a:r>
              <a:rPr lang="fr-FR">
                <a:cs typeface="Arial"/>
              </a:rPr>
              <a:t>: Le formulaire est spécifique à chaque application. Sa complétude évitera des aller/retour et optimisera le délai de traitement.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100491"/>
            <a:ext cx="8424614" cy="242951"/>
          </a:xfrm>
        </p:spPr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23850" y="608972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Créer une demande d'assistance (2/2)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F3BC8BA-DB66-4B8D-A3E9-85C26D0685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81"/>
          <a:stretch/>
        </p:blipFill>
        <p:spPr>
          <a:xfrm>
            <a:off x="4966026" y="1221966"/>
            <a:ext cx="3777830" cy="34747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E906C8-D4CC-4561-B453-D231E235489F}"/>
              </a:ext>
            </a:extLst>
          </p:cNvPr>
          <p:cNvSpPr/>
          <p:nvPr/>
        </p:nvSpPr>
        <p:spPr>
          <a:xfrm>
            <a:off x="5262011" y="4554820"/>
            <a:ext cx="246093" cy="12351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Heptagone 12">
            <a:extLst>
              <a:ext uri="{FF2B5EF4-FFF2-40B4-BE49-F238E27FC236}">
                <a16:creationId xmlns:a16="http://schemas.microsoft.com/office/drawing/2014/main" id="{6CB07A09-5DE0-40D6-88A2-677C7BF2857E}"/>
              </a:ext>
            </a:extLst>
          </p:cNvPr>
          <p:cNvSpPr/>
          <p:nvPr/>
        </p:nvSpPr>
        <p:spPr>
          <a:xfrm>
            <a:off x="4898107" y="4500766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917284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/>
          <p:cNvSpPr>
            <a:spLocks noGrp="1"/>
          </p:cNvSpPr>
          <p:nvPr>
            <p:ph type="pic" sz="quarter" idx="13"/>
          </p:nvPr>
        </p:nvSpPr>
        <p:spPr>
          <a:xfrm>
            <a:off x="0" y="727025"/>
            <a:ext cx="9144000" cy="4443958"/>
          </a:xfrm>
        </p:spPr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325A3-5315-1B4B-A0D9-112471EB583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54972" y="727025"/>
            <a:ext cx="8424000" cy="4046400"/>
          </a:xfrm>
        </p:spPr>
        <p:txBody>
          <a:bodyPr/>
          <a:lstStyle/>
          <a:p>
            <a:pPr>
              <a:buFont typeface="+mj-lt"/>
              <a:buAutoNum type="arabicPeriod" startAt="6"/>
            </a:pPr>
            <a:r>
              <a:rPr lang="fr-FR"/>
              <a:t>Autres fonctionnalités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9542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178434" y="1471132"/>
            <a:ext cx="3926429" cy="3312368"/>
          </a:xfrm>
        </p:spPr>
        <p:txBody>
          <a:bodyPr/>
          <a:lstStyle/>
          <a:p>
            <a:pPr marL="263525" indent="-171450">
              <a:buFont typeface="Wingdings" panose="05000000000000000000" pitchFamily="2" charset="2"/>
              <a:buChar char="Ø"/>
            </a:pPr>
            <a:r>
              <a:rPr lang="fr-FR" sz="1100"/>
              <a:t>Pour accéder à la liste des demandes créés : </a:t>
            </a:r>
          </a:p>
          <a:p>
            <a:pPr marL="0"/>
            <a:r>
              <a:rPr lang="fr-FR" sz="1100" b="1" u="sng"/>
              <a:t>Etapes : </a:t>
            </a:r>
            <a:endParaRPr lang="fr-FR" sz="1100" b="1" u="sng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z="1100"/>
              <a:t>Aller sur la page d’accueil du portail</a:t>
            </a:r>
            <a:endParaRPr lang="fr-FR" sz="1100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z="1100"/>
              <a:t>Cliquer sur le bouton ‘</a:t>
            </a:r>
            <a:r>
              <a:rPr lang="fr-FR" sz="1100" b="1"/>
              <a:t>Mes</a:t>
            </a:r>
            <a:r>
              <a:rPr lang="fr-FR" sz="1100"/>
              <a:t> </a:t>
            </a:r>
            <a:r>
              <a:rPr lang="fr-FR" sz="1100" b="1"/>
              <a:t>demandes</a:t>
            </a:r>
            <a:r>
              <a:rPr lang="fr-FR" sz="1100"/>
              <a:t>’ situé en haut à l’extrémité droite de votre écran.</a:t>
            </a:r>
            <a:endParaRPr lang="fr-FR" sz="1100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z="1100"/>
              <a:t>Vous êtes redirigé vers une page qui liste toutes vos demandes.</a:t>
            </a:r>
            <a:endParaRPr lang="fr-FR" sz="1100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z="1100"/>
              <a:t>Les filtres vous permettent de filtrer les demandes : </a:t>
            </a:r>
            <a:endParaRPr lang="fr-FR" sz="1100">
              <a:cs typeface="Arial"/>
            </a:endParaRPr>
          </a:p>
          <a:p>
            <a:pPr marL="857250" lvl="1" indent="-400050">
              <a:buFont typeface="+mj-lt"/>
              <a:buAutoNum type="alphaLcPeriod"/>
            </a:pPr>
            <a:r>
              <a:rPr lang="fr-FR" sz="1100" b="1" i="1"/>
              <a:t>Tous les états : </a:t>
            </a:r>
            <a:r>
              <a:rPr lang="fr-FR" sz="1100"/>
              <a:t>Permet de filtrer les demandes ouvertes ou clôturées.</a:t>
            </a:r>
            <a:endParaRPr lang="fr-FR" sz="1100">
              <a:cs typeface="Arial"/>
            </a:endParaRPr>
          </a:p>
          <a:p>
            <a:pPr marL="857250" lvl="1" indent="-400050">
              <a:buFont typeface="+mj-lt"/>
              <a:buAutoNum type="alphaLcPeriod"/>
            </a:pPr>
            <a:r>
              <a:rPr lang="fr-FR" sz="1100" b="1" i="1"/>
              <a:t>Créées par moi :  </a:t>
            </a:r>
            <a:r>
              <a:rPr lang="fr-FR" sz="1100"/>
              <a:t>Permet de lister les demandes créées par vous ou sur lesquelles vous êtes participant.</a:t>
            </a:r>
            <a:endParaRPr lang="fr-FR" sz="1100">
              <a:cs typeface="Arial"/>
            </a:endParaRPr>
          </a:p>
          <a:p>
            <a:pPr marL="857250" lvl="1" indent="-400050">
              <a:buFont typeface="+mj-lt"/>
              <a:buAutoNum type="alphaLcPeriod"/>
            </a:pPr>
            <a:r>
              <a:rPr lang="fr-FR" sz="1100" b="1" i="1"/>
              <a:t>Tout type de demande : </a:t>
            </a:r>
            <a:r>
              <a:rPr lang="fr-FR" sz="1100"/>
              <a:t>Permet de lister les demandes par application.</a:t>
            </a:r>
            <a:endParaRPr lang="fr-FR" sz="1100" b="1" i="1"/>
          </a:p>
          <a:p>
            <a:pPr marL="457200" lvl="1" indent="0">
              <a:buNone/>
            </a:pPr>
            <a:endParaRPr lang="fr-FR" sz="1100" b="1" i="1"/>
          </a:p>
          <a:p>
            <a:pPr marL="342900" indent="-342900">
              <a:buFont typeface="+mj-lt"/>
              <a:buAutoNum type="arabicPeriod"/>
            </a:pPr>
            <a:endParaRPr lang="fr-FR" sz="1100"/>
          </a:p>
          <a:p>
            <a:pPr marL="342900" indent="-342900">
              <a:buFont typeface="+mj-lt"/>
              <a:buAutoNum type="arabicPeriod"/>
            </a:pPr>
            <a:endParaRPr lang="fr-FR" sz="1100"/>
          </a:p>
          <a:p>
            <a:pPr marL="377825" indent="-285750">
              <a:buFont typeface="Wingdings" panose="05000000000000000000" pitchFamily="2" charset="2"/>
              <a:buChar char="Ø"/>
            </a:pPr>
            <a:endParaRPr lang="fr-FR" sz="110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113" y="1099976"/>
            <a:ext cx="8424614" cy="242951"/>
          </a:xfrm>
        </p:spPr>
        <p:txBody>
          <a:bodyPr/>
          <a:lstStyle/>
          <a:p>
            <a:r>
              <a:rPr lang="fr-FR"/>
              <a:t>Autres fonctionnalités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83434" y="608451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Liste des demandes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F535F99-5C06-42E6-A539-ABDF2E90D1FA}"/>
              </a:ext>
            </a:extLst>
          </p:cNvPr>
          <p:cNvGrpSpPr/>
          <p:nvPr/>
        </p:nvGrpSpPr>
        <p:grpSpPr>
          <a:xfrm>
            <a:off x="4211960" y="2396196"/>
            <a:ext cx="4875527" cy="1902710"/>
            <a:chOff x="5284075" y="2239630"/>
            <a:chExt cx="6834690" cy="2172481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A021660A-E644-4E52-BC71-98148EB152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1493"/>
            <a:stretch/>
          </p:blipFill>
          <p:spPr>
            <a:xfrm>
              <a:off x="5284075" y="2239630"/>
              <a:ext cx="6834690" cy="201393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93378BF9-9129-444D-A606-C5534CD30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58421" y="2929157"/>
              <a:ext cx="1117040" cy="634887"/>
            </a:xfrm>
            <a:prstGeom prst="rect">
              <a:avLst/>
            </a:prstGeom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CECAB882-156F-4D76-BA7D-C9F2B20B5F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13169" y="2929157"/>
              <a:ext cx="1117040" cy="499843"/>
            </a:xfrm>
            <a:prstGeom prst="rect">
              <a:avLst/>
            </a:prstGeom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6B87068C-E0BA-44DA-84A1-7BBDA1EC5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70727" y="2929157"/>
              <a:ext cx="1275340" cy="148295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2FFCD9D-3A2C-4E74-A0A5-9130A3F212D8}"/>
                </a:ext>
              </a:extLst>
            </p:cNvPr>
            <p:cNvSpPr/>
            <p:nvPr/>
          </p:nvSpPr>
          <p:spPr>
            <a:xfrm>
              <a:off x="5558421" y="2712340"/>
              <a:ext cx="1117040" cy="2288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71E3A05-52A7-4D33-8D00-ED06D7603811}"/>
                </a:ext>
              </a:extLst>
            </p:cNvPr>
            <p:cNvSpPr/>
            <p:nvPr/>
          </p:nvSpPr>
          <p:spPr>
            <a:xfrm>
              <a:off x="6732023" y="2724346"/>
              <a:ext cx="1045091" cy="20481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6D346F9-3C42-4458-BB57-50F62060A0DD}"/>
                </a:ext>
              </a:extLst>
            </p:cNvPr>
            <p:cNvSpPr/>
            <p:nvPr/>
          </p:nvSpPr>
          <p:spPr>
            <a:xfrm>
              <a:off x="7849063" y="2717499"/>
              <a:ext cx="1117040" cy="20481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9" name="Image 18">
            <a:extLst>
              <a:ext uri="{FF2B5EF4-FFF2-40B4-BE49-F238E27FC236}">
                <a16:creationId xmlns:a16="http://schemas.microsoft.com/office/drawing/2014/main" id="{BE6ABEF2-DA61-4E86-AD7B-A22E16660F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2330" y="1834961"/>
            <a:ext cx="1425157" cy="4504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F4542F4-97F3-4D5A-8D2A-3605261786BF}"/>
              </a:ext>
            </a:extLst>
          </p:cNvPr>
          <p:cNvSpPr/>
          <p:nvPr/>
        </p:nvSpPr>
        <p:spPr>
          <a:xfrm>
            <a:off x="7662330" y="1830002"/>
            <a:ext cx="1086383" cy="45048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Heptagone 19">
            <a:extLst>
              <a:ext uri="{FF2B5EF4-FFF2-40B4-BE49-F238E27FC236}">
                <a16:creationId xmlns:a16="http://schemas.microsoft.com/office/drawing/2014/main" id="{6C8A4247-77B7-489E-A4F0-1C890F769BBA}"/>
              </a:ext>
            </a:extLst>
          </p:cNvPr>
          <p:cNvSpPr/>
          <p:nvPr/>
        </p:nvSpPr>
        <p:spPr>
          <a:xfrm>
            <a:off x="7596336" y="1591165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21" name="Heptagone 20">
            <a:extLst>
              <a:ext uri="{FF2B5EF4-FFF2-40B4-BE49-F238E27FC236}">
                <a16:creationId xmlns:a16="http://schemas.microsoft.com/office/drawing/2014/main" id="{AA460FD9-B83E-4DE1-903A-92BE2757E69D}"/>
              </a:ext>
            </a:extLst>
          </p:cNvPr>
          <p:cNvSpPr/>
          <p:nvPr/>
        </p:nvSpPr>
        <p:spPr>
          <a:xfrm>
            <a:off x="7596336" y="1329543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22" name="Heptagone 21">
            <a:extLst>
              <a:ext uri="{FF2B5EF4-FFF2-40B4-BE49-F238E27FC236}">
                <a16:creationId xmlns:a16="http://schemas.microsoft.com/office/drawing/2014/main" id="{C82BE8DA-E2BD-4E40-820E-583A4C7A27F8}"/>
              </a:ext>
            </a:extLst>
          </p:cNvPr>
          <p:cNvSpPr/>
          <p:nvPr/>
        </p:nvSpPr>
        <p:spPr>
          <a:xfrm>
            <a:off x="8784307" y="2413625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23" name="Heptagone 22">
            <a:extLst>
              <a:ext uri="{FF2B5EF4-FFF2-40B4-BE49-F238E27FC236}">
                <a16:creationId xmlns:a16="http://schemas.microsoft.com/office/drawing/2014/main" id="{39590E96-6075-4262-A10B-5C4853C2ADCF}"/>
              </a:ext>
            </a:extLst>
          </p:cNvPr>
          <p:cNvSpPr/>
          <p:nvPr/>
        </p:nvSpPr>
        <p:spPr>
          <a:xfrm>
            <a:off x="4765652" y="2413624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A</a:t>
            </a:r>
          </a:p>
        </p:txBody>
      </p:sp>
      <p:sp>
        <p:nvSpPr>
          <p:cNvPr id="24" name="Heptagone 23">
            <a:extLst>
              <a:ext uri="{FF2B5EF4-FFF2-40B4-BE49-F238E27FC236}">
                <a16:creationId xmlns:a16="http://schemas.microsoft.com/office/drawing/2014/main" id="{66969EFB-C6D6-4D8F-9123-79E474831DFD}"/>
              </a:ext>
            </a:extLst>
          </p:cNvPr>
          <p:cNvSpPr/>
          <p:nvPr/>
        </p:nvSpPr>
        <p:spPr>
          <a:xfrm>
            <a:off x="5468235" y="2426390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B</a:t>
            </a:r>
          </a:p>
        </p:txBody>
      </p:sp>
      <p:sp>
        <p:nvSpPr>
          <p:cNvPr id="25" name="Heptagone 24">
            <a:extLst>
              <a:ext uri="{FF2B5EF4-FFF2-40B4-BE49-F238E27FC236}">
                <a16:creationId xmlns:a16="http://schemas.microsoft.com/office/drawing/2014/main" id="{1CE40739-2E23-4F58-BE07-E7356DEA7456}"/>
              </a:ext>
            </a:extLst>
          </p:cNvPr>
          <p:cNvSpPr/>
          <p:nvPr/>
        </p:nvSpPr>
        <p:spPr>
          <a:xfrm>
            <a:off x="6215364" y="2413623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3174807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240128" y="1356495"/>
            <a:ext cx="4238159" cy="3427005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 sz="1600">
                <a:latin typeface="+mj-lt"/>
              </a:rPr>
              <a:t>Vous pouvez consulter vos demandes à partir de la liste des demandes en cliquant sur la demande.</a:t>
            </a: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 sz="1600">
                <a:latin typeface="+mj-lt"/>
              </a:rPr>
              <a:t>La page des demandes est composée : </a:t>
            </a:r>
            <a:endParaRPr lang="fr-FR" sz="1600">
              <a:latin typeface="+mj-lt"/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b="1" i="1">
                <a:latin typeface="+mj-lt"/>
              </a:rPr>
              <a:t>Bloc </a:t>
            </a:r>
            <a:r>
              <a:rPr lang="fr-FR">
                <a:latin typeface="+mj-lt"/>
              </a:rPr>
              <a:t>‘</a:t>
            </a:r>
            <a:r>
              <a:rPr lang="fr-FR" b="1" i="1">
                <a:latin typeface="+mj-lt"/>
              </a:rPr>
              <a:t>Activité</a:t>
            </a:r>
            <a:r>
              <a:rPr lang="fr-FR">
                <a:latin typeface="+mj-lt"/>
              </a:rPr>
              <a:t>’: </a:t>
            </a:r>
            <a:r>
              <a:rPr lang="fr-FR" i="1">
                <a:latin typeface="+mj-lt"/>
              </a:rPr>
              <a:t>détails de la demande. Présentation des champs alimentés à la création de la demande.</a:t>
            </a:r>
            <a:endParaRPr lang="fr-FR" i="1">
              <a:latin typeface="+mj-lt"/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b="1" i="1">
                <a:latin typeface="+mj-lt"/>
              </a:rPr>
              <a:t>Bloc d’action :  </a:t>
            </a:r>
            <a:r>
              <a:rPr lang="fr-FR" i="1">
                <a:latin typeface="+mj-lt"/>
              </a:rPr>
              <a:t>état de la demande (statut) et</a:t>
            </a:r>
            <a:r>
              <a:rPr lang="fr-FR" b="1" i="1">
                <a:latin typeface="+mj-lt"/>
              </a:rPr>
              <a:t> </a:t>
            </a:r>
            <a:r>
              <a:rPr lang="fr-FR" i="1">
                <a:latin typeface="+mj-lt"/>
              </a:rPr>
              <a:t> boutons d’action (partage ou abandon de la demande).</a:t>
            </a:r>
            <a:endParaRPr lang="fr-FR" i="1">
              <a:latin typeface="+mj-lt"/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b="1" i="1">
                <a:latin typeface="+mj-lt"/>
              </a:rPr>
              <a:t>Bloc partage : </a:t>
            </a:r>
            <a:r>
              <a:rPr lang="fr-FR" i="1">
                <a:latin typeface="+mj-lt"/>
              </a:rPr>
              <a:t>liste des participants au traitement de la demande.</a:t>
            </a:r>
            <a:endParaRPr lang="fr-FR" i="1">
              <a:latin typeface="+mj-lt"/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113" y="1032655"/>
            <a:ext cx="8424614" cy="242951"/>
          </a:xfrm>
        </p:spPr>
        <p:txBody>
          <a:bodyPr/>
          <a:lstStyle/>
          <a:p>
            <a:r>
              <a:rPr lang="fr-FR"/>
              <a:t>Autres fonctionnalités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83434" y="564672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Les demandes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4168634A-CEC1-4324-B820-C1F112D6AE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34"/>
          <a:stretch/>
        </p:blipFill>
        <p:spPr>
          <a:xfrm>
            <a:off x="4568218" y="2394315"/>
            <a:ext cx="4542096" cy="12231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D32235B3-AC98-4A88-8743-0C1352AB3456}"/>
              </a:ext>
            </a:extLst>
          </p:cNvPr>
          <p:cNvSpPr/>
          <p:nvPr/>
        </p:nvSpPr>
        <p:spPr>
          <a:xfrm>
            <a:off x="4716016" y="2787774"/>
            <a:ext cx="2219025" cy="8272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658D9F6-8CD8-4447-AFB1-F6B5A8DD7030}"/>
              </a:ext>
            </a:extLst>
          </p:cNvPr>
          <p:cNvSpPr/>
          <p:nvPr/>
        </p:nvSpPr>
        <p:spPr>
          <a:xfrm>
            <a:off x="8244408" y="2559617"/>
            <a:ext cx="581656" cy="3704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C0C50BD-AD1B-49A2-85B7-E343994043A3}"/>
              </a:ext>
            </a:extLst>
          </p:cNvPr>
          <p:cNvSpPr/>
          <p:nvPr/>
        </p:nvSpPr>
        <p:spPr>
          <a:xfrm>
            <a:off x="8244408" y="2962633"/>
            <a:ext cx="792088" cy="3704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Heptagone 29">
            <a:extLst>
              <a:ext uri="{FF2B5EF4-FFF2-40B4-BE49-F238E27FC236}">
                <a16:creationId xmlns:a16="http://schemas.microsoft.com/office/drawing/2014/main" id="{4E47EFC1-C1DF-4FDF-9E42-2EBF96194ADB}"/>
              </a:ext>
            </a:extLst>
          </p:cNvPr>
          <p:cNvSpPr/>
          <p:nvPr/>
        </p:nvSpPr>
        <p:spPr>
          <a:xfrm>
            <a:off x="6571513" y="2840987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31" name="Heptagone 30">
            <a:extLst>
              <a:ext uri="{FF2B5EF4-FFF2-40B4-BE49-F238E27FC236}">
                <a16:creationId xmlns:a16="http://schemas.microsoft.com/office/drawing/2014/main" id="{BC5146A9-2DCE-4BD3-880B-2B4CF56338A3}"/>
              </a:ext>
            </a:extLst>
          </p:cNvPr>
          <p:cNvSpPr/>
          <p:nvPr/>
        </p:nvSpPr>
        <p:spPr>
          <a:xfrm>
            <a:off x="8770512" y="2394315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32" name="Heptagone 31">
            <a:extLst>
              <a:ext uri="{FF2B5EF4-FFF2-40B4-BE49-F238E27FC236}">
                <a16:creationId xmlns:a16="http://schemas.microsoft.com/office/drawing/2014/main" id="{1C46DFDB-3518-40D7-9374-E965121DBC88}"/>
              </a:ext>
            </a:extLst>
          </p:cNvPr>
          <p:cNvSpPr/>
          <p:nvPr/>
        </p:nvSpPr>
        <p:spPr>
          <a:xfrm>
            <a:off x="8759225" y="3005866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349461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151312" y="1354679"/>
            <a:ext cx="4345581" cy="3363878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Le portail d’assistance permet de consulter vos demandes et d’ajouter des commentaires </a:t>
            </a:r>
            <a:endParaRPr lang="en-US">
              <a:cs typeface="Arial"/>
            </a:endParaRPr>
          </a:p>
          <a:p>
            <a:r>
              <a:rPr lang="fr-FR"/>
              <a:t>Pour ajouter un commentaire :</a:t>
            </a:r>
            <a:endParaRPr lang="en-US">
              <a:cs typeface="Arial"/>
            </a:endParaRPr>
          </a:p>
          <a:p>
            <a:pPr marL="0"/>
            <a:r>
              <a:rPr lang="fr-FR" b="1" u="sng"/>
              <a:t>Etapes : </a:t>
            </a:r>
            <a:endParaRPr lang="fr-FR" b="1" u="sng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Aller sur la liste des demandes (Diapositive 25)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votre demande. (Diapositive 25)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La demande s'affiche et vous pouvez saisir votre commentaire ou ajouter une pièce jointe.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Ajouter</a:t>
            </a:r>
            <a:r>
              <a:rPr lang="fr-FR"/>
              <a:t>’</a:t>
            </a:r>
            <a:endParaRPr lang="fr-FR">
              <a:cs typeface="Arial"/>
            </a:endParaRP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Les commentaires sont visibles instantanément par l’équipe d'assistance des Ministères Sociaux.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endParaRPr lang="fr-FR"/>
          </a:p>
          <a:p>
            <a:pPr marL="342900" indent="-342900">
              <a:buFont typeface="+mj-lt"/>
              <a:buAutoNum type="arabicPeriod"/>
            </a:pPr>
            <a:endParaRPr lang="fr-FR"/>
          </a:p>
          <a:p>
            <a:pPr marL="342900" indent="-342900">
              <a:buFont typeface="+mj-lt"/>
              <a:buAutoNum type="arabicPeriod"/>
            </a:pP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113" y="1032655"/>
            <a:ext cx="8424614" cy="242951"/>
          </a:xfrm>
        </p:spPr>
        <p:txBody>
          <a:bodyPr/>
          <a:lstStyle/>
          <a:p>
            <a:r>
              <a:rPr lang="fr-FR"/>
              <a:t>Autres fonctionnalités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83434" y="564672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Commenter une demande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B17DD0ED-46A1-41FB-B939-8543787A701C}"/>
              </a:ext>
            </a:extLst>
          </p:cNvPr>
          <p:cNvGrpSpPr/>
          <p:nvPr/>
        </p:nvGrpSpPr>
        <p:grpSpPr>
          <a:xfrm>
            <a:off x="4339821" y="2280534"/>
            <a:ext cx="4799435" cy="1512168"/>
            <a:chOff x="4911364" y="2712132"/>
            <a:chExt cx="7136443" cy="2099721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387278EB-2D5C-493A-B16A-A3A40FAF7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1364" y="2712132"/>
              <a:ext cx="7136443" cy="209972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3770C23-1C0D-41FC-AB78-CC648E36B2C6}"/>
                </a:ext>
              </a:extLst>
            </p:cNvPr>
            <p:cNvSpPr/>
            <p:nvPr/>
          </p:nvSpPr>
          <p:spPr>
            <a:xfrm>
              <a:off x="5420413" y="3120273"/>
              <a:ext cx="377072" cy="13553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Heptagone 16">
            <a:extLst>
              <a:ext uri="{FF2B5EF4-FFF2-40B4-BE49-F238E27FC236}">
                <a16:creationId xmlns:a16="http://schemas.microsoft.com/office/drawing/2014/main" id="{F7247C3B-B1E2-4109-98E0-FA5F6E53E031}"/>
              </a:ext>
            </a:extLst>
          </p:cNvPr>
          <p:cNvSpPr/>
          <p:nvPr/>
        </p:nvSpPr>
        <p:spPr>
          <a:xfrm>
            <a:off x="7940234" y="2314989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18" name="Heptagone 17">
            <a:extLst>
              <a:ext uri="{FF2B5EF4-FFF2-40B4-BE49-F238E27FC236}">
                <a16:creationId xmlns:a16="http://schemas.microsoft.com/office/drawing/2014/main" id="{E9C1AC62-42CB-47C2-8CEC-C5758173D86E}"/>
              </a:ext>
            </a:extLst>
          </p:cNvPr>
          <p:cNvSpPr/>
          <p:nvPr/>
        </p:nvSpPr>
        <p:spPr>
          <a:xfrm>
            <a:off x="4987556" y="2672073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4780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28968" y="1664598"/>
            <a:ext cx="4345581" cy="3019563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Le portail d’assistance vous permet de partager les demandes avec des personnes tiers. </a:t>
            </a: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Pour partager cette demande vous devez : </a:t>
            </a:r>
            <a:endParaRPr lang="fr-FR">
              <a:cs typeface="Arial"/>
            </a:endParaRPr>
          </a:p>
          <a:p>
            <a:pPr marL="0"/>
            <a:r>
              <a:rPr lang="fr-FR" b="1" u="sng"/>
              <a:t>Etapes : </a:t>
            </a:r>
            <a:endParaRPr lang="fr-FR" b="1" u="sng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Partager</a:t>
            </a:r>
            <a:r>
              <a:rPr lang="fr-FR"/>
              <a:t>’, une fenêtre apparait. 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Saisir l’adresse mail de la personne tiers.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Partager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377825" indent="-285750">
              <a:buFont typeface="Arial" panose="020B0604020202020204" pitchFamily="34" charset="0"/>
              <a:buChar char="•"/>
            </a:pPr>
            <a:r>
              <a:rPr lang="fr-FR"/>
              <a:t>Après le partage, la personne tiers recevra un mail pour consulter la demande.</a:t>
            </a:r>
            <a:endParaRPr lang="fr-FR">
              <a:cs typeface="Arial"/>
            </a:endParaRPr>
          </a:p>
          <a:p>
            <a:r>
              <a:rPr lang="fr-FR" b="1">
                <a:solidFill>
                  <a:schemeClr val="bg1"/>
                </a:solidFill>
                <a:highlight>
                  <a:srgbClr val="0000FF"/>
                </a:highlight>
                <a:ea typeface="+mn-lt"/>
                <a:cs typeface="+mn-lt"/>
              </a:rPr>
              <a:t>IMPORTANT</a:t>
            </a:r>
            <a:r>
              <a:rPr lang="fr-FR" b="1">
                <a:highlight>
                  <a:srgbClr val="0000FF"/>
                </a:highlight>
                <a:ea typeface="+mn-lt"/>
                <a:cs typeface="+mn-lt"/>
              </a:rPr>
              <a:t> </a:t>
            </a:r>
            <a:r>
              <a:rPr lang="fr-FR">
                <a:cs typeface="Arial"/>
              </a:rPr>
              <a:t>: vous pouvez partager une demande uniquement avec des personnes qui ont un compte, comme vous, sur le portail de l'assistance</a:t>
            </a:r>
            <a:endParaRPr lang="fr-FR"/>
          </a:p>
          <a:p>
            <a:pPr marL="0"/>
            <a:endParaRPr lang="fr-FR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850" y="1248679"/>
            <a:ext cx="8424614" cy="242951"/>
          </a:xfrm>
        </p:spPr>
        <p:txBody>
          <a:bodyPr/>
          <a:lstStyle/>
          <a:p>
            <a:r>
              <a:rPr lang="fr-FR"/>
              <a:t>Autres fonctionnalités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84171" y="712611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Partager une demande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A62C5AA-8B83-45E0-9D71-A8F3C91E2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2339212"/>
            <a:ext cx="4906872" cy="14437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E52D647-90A1-402C-952A-59204E59ABAE}"/>
              </a:ext>
            </a:extLst>
          </p:cNvPr>
          <p:cNvSpPr/>
          <p:nvPr/>
        </p:nvSpPr>
        <p:spPr>
          <a:xfrm>
            <a:off x="8244408" y="2571750"/>
            <a:ext cx="313133" cy="1440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BE0F479-0C5B-4F9A-B3BF-8DCE213B2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1999" y="2715766"/>
            <a:ext cx="1480724" cy="85726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CABDA12-C769-4ED1-874B-B3B910A87B7C}"/>
              </a:ext>
            </a:extLst>
          </p:cNvPr>
          <p:cNvSpPr/>
          <p:nvPr/>
        </p:nvSpPr>
        <p:spPr>
          <a:xfrm>
            <a:off x="7668344" y="3363838"/>
            <a:ext cx="360040" cy="1440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Heptagone 18">
            <a:extLst>
              <a:ext uri="{FF2B5EF4-FFF2-40B4-BE49-F238E27FC236}">
                <a16:creationId xmlns:a16="http://schemas.microsoft.com/office/drawing/2014/main" id="{3B68EAC4-A2C7-45D5-9638-337439BB5736}"/>
              </a:ext>
            </a:extLst>
          </p:cNvPr>
          <p:cNvSpPr/>
          <p:nvPr/>
        </p:nvSpPr>
        <p:spPr>
          <a:xfrm>
            <a:off x="8835765" y="2407401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20" name="Heptagone 19">
            <a:extLst>
              <a:ext uri="{FF2B5EF4-FFF2-40B4-BE49-F238E27FC236}">
                <a16:creationId xmlns:a16="http://schemas.microsoft.com/office/drawing/2014/main" id="{AC724C32-BC49-48D1-AAAA-DF9BE4CADB17}"/>
              </a:ext>
            </a:extLst>
          </p:cNvPr>
          <p:cNvSpPr/>
          <p:nvPr/>
        </p:nvSpPr>
        <p:spPr>
          <a:xfrm>
            <a:off x="8794017" y="2908039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21" name="Heptagone 20">
            <a:extLst>
              <a:ext uri="{FF2B5EF4-FFF2-40B4-BE49-F238E27FC236}">
                <a16:creationId xmlns:a16="http://schemas.microsoft.com/office/drawing/2014/main" id="{CC43910D-8ECD-465D-9C81-D52A2F48AE4B}"/>
              </a:ext>
            </a:extLst>
          </p:cNvPr>
          <p:cNvSpPr/>
          <p:nvPr/>
        </p:nvSpPr>
        <p:spPr>
          <a:xfrm>
            <a:off x="7331869" y="3271497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111891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284171" y="2027698"/>
            <a:ext cx="3672086" cy="1728193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Pour abandonner une demande vous devez : </a:t>
            </a:r>
          </a:p>
          <a:p>
            <a:pPr marL="0"/>
            <a:r>
              <a:rPr lang="fr-FR" b="1" u="sng"/>
              <a:t>Etapes : </a:t>
            </a:r>
            <a:endParaRPr lang="fr-FR" b="1" u="sng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Abandonner</a:t>
            </a:r>
            <a:r>
              <a:rPr lang="fr-FR"/>
              <a:t>’, une fenêtre apparait. 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Saisir le commentaire d’abandon. </a:t>
            </a:r>
            <a:endParaRPr lang="fr-FR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Abandonner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377825" indent="-285750">
              <a:buFont typeface="Arial" panose="020B0604020202020204" pitchFamily="34" charset="0"/>
              <a:buChar char="•"/>
            </a:pPr>
            <a:r>
              <a:rPr lang="fr-FR"/>
              <a:t>L’état de la demande passe au statut ‘</a:t>
            </a:r>
            <a:r>
              <a:rPr lang="fr-FR" b="1"/>
              <a:t>Clôturée</a:t>
            </a:r>
            <a:r>
              <a:rPr lang="fr-FR"/>
              <a:t>’.</a:t>
            </a:r>
            <a:endParaRPr lang="fr-FR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850" y="1248679"/>
            <a:ext cx="8424614" cy="242951"/>
          </a:xfrm>
        </p:spPr>
        <p:txBody>
          <a:bodyPr/>
          <a:lstStyle/>
          <a:p>
            <a:r>
              <a:rPr lang="fr-FR"/>
              <a:t>Autres fonctionnalités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84171" y="712611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Abandonner une demande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47CC880-CA1E-4853-BD92-632390ECC5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34"/>
          <a:stretch/>
        </p:blipFill>
        <p:spPr>
          <a:xfrm>
            <a:off x="3712948" y="2211710"/>
            <a:ext cx="5348158" cy="14401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0A83B16-B637-4E54-9FD6-278C72A7FBA0}"/>
              </a:ext>
            </a:extLst>
          </p:cNvPr>
          <p:cNvSpPr/>
          <p:nvPr/>
        </p:nvSpPr>
        <p:spPr>
          <a:xfrm>
            <a:off x="8028384" y="2715766"/>
            <a:ext cx="504056" cy="1440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5D78381-C087-442B-B142-B988B31ED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3044382"/>
            <a:ext cx="2221545" cy="121497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A0A1899-AE3E-4A6B-815A-4AA6B738611A}"/>
              </a:ext>
            </a:extLst>
          </p:cNvPr>
          <p:cNvSpPr/>
          <p:nvPr/>
        </p:nvSpPr>
        <p:spPr>
          <a:xfrm>
            <a:off x="6804248" y="4083918"/>
            <a:ext cx="594465" cy="17544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Heptagone 15">
            <a:extLst>
              <a:ext uri="{FF2B5EF4-FFF2-40B4-BE49-F238E27FC236}">
                <a16:creationId xmlns:a16="http://schemas.microsoft.com/office/drawing/2014/main" id="{1012EF03-3130-47AF-A835-186737B2CAAA}"/>
              </a:ext>
            </a:extLst>
          </p:cNvPr>
          <p:cNvSpPr/>
          <p:nvPr/>
        </p:nvSpPr>
        <p:spPr>
          <a:xfrm>
            <a:off x="8639726" y="2609289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7" name="Heptagone 16">
            <a:extLst>
              <a:ext uri="{FF2B5EF4-FFF2-40B4-BE49-F238E27FC236}">
                <a16:creationId xmlns:a16="http://schemas.microsoft.com/office/drawing/2014/main" id="{801CC830-4778-4943-A6F6-AFE3AAF2A933}"/>
              </a:ext>
            </a:extLst>
          </p:cNvPr>
          <p:cNvSpPr/>
          <p:nvPr/>
        </p:nvSpPr>
        <p:spPr>
          <a:xfrm>
            <a:off x="7251555" y="3163568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18" name="Heptagone 17">
            <a:extLst>
              <a:ext uri="{FF2B5EF4-FFF2-40B4-BE49-F238E27FC236}">
                <a16:creationId xmlns:a16="http://schemas.microsoft.com/office/drawing/2014/main" id="{6C85C366-95A0-4581-AAAA-C6FA9E5D2407}"/>
              </a:ext>
            </a:extLst>
          </p:cNvPr>
          <p:cNvSpPr/>
          <p:nvPr/>
        </p:nvSpPr>
        <p:spPr>
          <a:xfrm>
            <a:off x="6423926" y="4023002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419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8116A2-A14B-4BE4-ABAF-83CB51535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B3E6A-BE72-463D-8881-957E4EA121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850" y="1329557"/>
            <a:ext cx="8384369" cy="2880320"/>
          </a:xfrm>
        </p:spPr>
        <p:txBody>
          <a:bodyPr/>
          <a:lstStyle/>
          <a:p>
            <a:pPr marL="180975" indent="0">
              <a:buNone/>
            </a:pPr>
            <a:r>
              <a:rPr lang="fr-FR" sz="1200" b="0">
                <a:ea typeface="+mn-lt"/>
                <a:cs typeface="+mn-lt"/>
              </a:rPr>
              <a:t>Dans un souci constant de vous proposer le meilleur service et d’améliorer votre expérience usagers, nous nous dotons d’un tout nouveau portail d’assistance à compter du 15/06/2021</a:t>
            </a:r>
            <a:endParaRPr lang="fr-FR" sz="1200">
              <a:cs typeface="Arial"/>
            </a:endParaRPr>
          </a:p>
          <a:p>
            <a:pPr marL="180975" indent="0">
              <a:buNone/>
            </a:pPr>
            <a:r>
              <a:rPr lang="fr-FR" sz="1200" b="0">
                <a:ea typeface="+mn-lt"/>
                <a:cs typeface="+mn-lt"/>
              </a:rPr>
              <a:t>De nombreuses évolutions ont été mises en place pour répondre à vos demandes de façon optimale. A travers ce portail, nous vous donnons accès à une </a:t>
            </a:r>
            <a:r>
              <a:rPr lang="fr-FR" sz="1200">
                <a:solidFill>
                  <a:srgbClr val="2B478B"/>
                </a:solidFill>
                <a:ea typeface="+mn-lt"/>
                <a:cs typeface="+mn-lt"/>
              </a:rPr>
              <a:t>base de connaissance </a:t>
            </a:r>
            <a:r>
              <a:rPr lang="fr-FR" sz="1200" b="0">
                <a:ea typeface="+mn-lt"/>
                <a:cs typeface="+mn-lt"/>
              </a:rPr>
              <a:t>pour obtenir des réponses instantanées à vos questions. </a:t>
            </a:r>
            <a:endParaRPr lang="fr-FR" sz="1200">
              <a:cs typeface="Arial"/>
            </a:endParaRPr>
          </a:p>
          <a:p>
            <a:pPr marL="180975" indent="0">
              <a:buNone/>
            </a:pPr>
            <a:r>
              <a:rPr lang="fr-FR" sz="1200" b="0">
                <a:ea typeface="+mn-lt"/>
                <a:cs typeface="+mn-lt"/>
              </a:rPr>
              <a:t>Ainsi, vous pouvez également disposer en temps réel des guides, manuels et fiches pas à pas.</a:t>
            </a:r>
            <a:endParaRPr lang="fr-FR" sz="1200">
              <a:cs typeface="Arial"/>
            </a:endParaRPr>
          </a:p>
          <a:p>
            <a:pPr marL="180975" indent="0">
              <a:buNone/>
            </a:pPr>
            <a:r>
              <a:rPr lang="fr-FR" sz="1200" b="0">
                <a:ea typeface="+mn-lt"/>
                <a:cs typeface="+mn-lt"/>
              </a:rPr>
              <a:t>De nouvelles fonctionnalités vous sont proposées. Vous pouvez par exemple, </a:t>
            </a:r>
            <a:r>
              <a:rPr lang="fr-FR" sz="1200">
                <a:solidFill>
                  <a:srgbClr val="2B478B"/>
                </a:solidFill>
                <a:ea typeface="+mn-lt"/>
                <a:cs typeface="+mn-lt"/>
              </a:rPr>
              <a:t>partager vos demandes </a:t>
            </a:r>
            <a:r>
              <a:rPr lang="fr-FR" sz="1200" b="0">
                <a:ea typeface="+mn-lt"/>
                <a:cs typeface="+mn-lt"/>
              </a:rPr>
              <a:t>avec d’autres usagers du portail. </a:t>
            </a:r>
            <a:endParaRPr lang="fr-FR" sz="1200">
              <a:cs typeface="Arial"/>
            </a:endParaRPr>
          </a:p>
          <a:p>
            <a:pPr marL="180975" indent="0">
              <a:buNone/>
            </a:pPr>
            <a:r>
              <a:rPr lang="fr-FR" sz="1200" b="0">
                <a:ea typeface="+mn-lt"/>
                <a:cs typeface="+mn-lt"/>
              </a:rPr>
              <a:t>Afin de nous assurer de votre satisfaction, vous aurez désormais la possibilité </a:t>
            </a:r>
            <a:r>
              <a:rPr lang="fr-FR" sz="1200">
                <a:solidFill>
                  <a:srgbClr val="2B478B"/>
                </a:solidFill>
                <a:ea typeface="+mn-lt"/>
                <a:cs typeface="+mn-lt"/>
              </a:rPr>
              <a:t>d’évaluer la qualité de nos services</a:t>
            </a:r>
            <a:r>
              <a:rPr lang="fr-FR" sz="1200" b="0">
                <a:ea typeface="+mn-lt"/>
                <a:cs typeface="+mn-lt"/>
              </a:rPr>
              <a:t>. Après chaque demande traitée par l’assistance, vous pourrez d’un simple clic donner votre avis sur la réponse apportée.</a:t>
            </a:r>
          </a:p>
          <a:p>
            <a:pPr marL="180975" indent="0">
              <a:buNone/>
            </a:pPr>
            <a:r>
              <a:rPr lang="fr-FR" sz="1200" b="0">
                <a:ea typeface="+mn-lt"/>
                <a:cs typeface="+mn-lt"/>
              </a:rPr>
              <a:t>Nous restons à votre disposition</a:t>
            </a:r>
          </a:p>
          <a:p>
            <a:pPr marL="180975" indent="0">
              <a:buNone/>
            </a:pPr>
            <a:endParaRPr lang="fr-FR" sz="1200" b="0">
              <a:ea typeface="+mn-lt"/>
              <a:cs typeface="+mn-lt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D26B50-CFA4-40F8-9A8E-1F70F1BBDC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1C71F6-E0A6-1740-B64F-38F332886BAF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B66EF91-1925-49D6-A25E-2554B0E85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789566"/>
            <a:ext cx="8424863" cy="539991"/>
          </a:xfrm>
        </p:spPr>
        <p:txBody>
          <a:bodyPr>
            <a:noAutofit/>
          </a:bodyPr>
          <a:lstStyle/>
          <a:p>
            <a:pPr marL="13970"/>
            <a:r>
              <a:rPr lang="fr-FR" sz="1800">
                <a:cs typeface="Arial"/>
              </a:rPr>
              <a:t>Bienvenue sur le nouvel outil de l’assistance des ministères sociaux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3E36B5-2BB9-4808-983B-E322C1879D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Délégation générale à l’emploi et à la formation 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40041023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245621" y="1539937"/>
            <a:ext cx="4194489" cy="3243563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Dans le cas de résolution d’une demande par l’assistance, vous pouvez rejeter la résolution si celle-ci ne correspond pas à vos attentes. </a:t>
            </a: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Pour rejeter une résolution : </a:t>
            </a:r>
            <a:endParaRPr lang="fr-FR">
              <a:cs typeface="Arial"/>
            </a:endParaRPr>
          </a:p>
          <a:p>
            <a:r>
              <a:rPr lang="fr-FR" b="1" u="sng"/>
              <a:t>Etapes:</a:t>
            </a:r>
            <a:endParaRPr lang="fr-FR" b="1" u="sng">
              <a:cs typeface="Arial"/>
            </a:endParaRPr>
          </a:p>
          <a:p>
            <a:pPr marL="434975" indent="-342900">
              <a:buFont typeface="+mj-lt"/>
              <a:buAutoNum type="arabicPeriod"/>
            </a:pPr>
            <a:r>
              <a:rPr lang="fr-FR"/>
              <a:t>Aller sur la demande résolue.</a:t>
            </a:r>
            <a:endParaRPr lang="fr-FR">
              <a:cs typeface="Arial"/>
            </a:endParaRPr>
          </a:p>
          <a:p>
            <a:pPr marL="434975" indent="-3429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Rejeter la résolution.</a:t>
            </a:r>
            <a:endParaRPr lang="fr-FR" b="1" i="1">
              <a:cs typeface="Arial"/>
            </a:endParaRPr>
          </a:p>
          <a:p>
            <a:pPr marL="434975" indent="-342900">
              <a:buFont typeface="+mj-lt"/>
              <a:buAutoNum type="arabicPeriod"/>
            </a:pPr>
            <a:r>
              <a:rPr lang="fr-FR"/>
              <a:t>Une fenêtre apparait, pour saisir un commentaire. </a:t>
            </a:r>
            <a:endParaRPr lang="fr-FR">
              <a:cs typeface="Arial"/>
            </a:endParaRPr>
          </a:p>
          <a:p>
            <a:pPr marL="434975" indent="-3429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Rejeter la résolution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377825" indent="-285750">
              <a:buFont typeface="Arial" panose="020B0604020202020204" pitchFamily="34" charset="0"/>
              <a:buChar char="•"/>
            </a:pPr>
            <a:r>
              <a:rPr lang="fr-FR"/>
              <a:t>L’état de la demande passe au statut ‘</a:t>
            </a:r>
            <a:r>
              <a:rPr lang="fr-FR" b="1"/>
              <a:t>En cours de traitement</a:t>
            </a:r>
            <a:r>
              <a:rPr lang="fr-FR"/>
              <a:t>’ et l'assistance est avertie de votre rejet</a:t>
            </a:r>
            <a:endParaRPr lang="fr-FR">
              <a:cs typeface="Arial"/>
            </a:endParaRPr>
          </a:p>
          <a:p>
            <a:pPr marL="377825" indent="-285750">
              <a:buFont typeface="Arial" panose="020B0604020202020204" pitchFamily="34" charset="0"/>
              <a:buChar char="•"/>
            </a:pP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0083" y="4761441"/>
            <a:ext cx="1210435" cy="345869"/>
          </a:xfrm>
        </p:spPr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850" y="1248679"/>
            <a:ext cx="8424614" cy="242951"/>
          </a:xfrm>
        </p:spPr>
        <p:txBody>
          <a:bodyPr/>
          <a:lstStyle/>
          <a:p>
            <a:r>
              <a:rPr lang="fr-FR"/>
              <a:t>Autres fonctionnalités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84171" y="712611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Rejeter la solution d’une demande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03999361-4323-4172-90F5-E72E28E47112}"/>
              </a:ext>
            </a:extLst>
          </p:cNvPr>
          <p:cNvGrpSpPr/>
          <p:nvPr/>
        </p:nvGrpSpPr>
        <p:grpSpPr>
          <a:xfrm>
            <a:off x="4067944" y="2240367"/>
            <a:ext cx="4990640" cy="1343888"/>
            <a:chOff x="3995936" y="2226593"/>
            <a:chExt cx="4990640" cy="1343888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577A21A7-A401-44B5-AB83-A3285B9383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4334"/>
            <a:stretch/>
          </p:blipFill>
          <p:spPr>
            <a:xfrm>
              <a:off x="3995936" y="2226593"/>
              <a:ext cx="4990640" cy="13438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7B2519F-945F-46B7-B1A5-63981CBD34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3713" y="2357321"/>
              <a:ext cx="752658" cy="1082431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294E6C8-110C-44FB-ABD1-7C37423E7326}"/>
              </a:ext>
            </a:extLst>
          </p:cNvPr>
          <p:cNvSpPr/>
          <p:nvPr/>
        </p:nvSpPr>
        <p:spPr>
          <a:xfrm>
            <a:off x="8073713" y="2826528"/>
            <a:ext cx="752658" cy="1440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53DCF50-2659-4B56-B644-479944AE8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2979543"/>
            <a:ext cx="1651436" cy="92041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9541473-D04F-468B-BFE3-7F71692B00F0}"/>
              </a:ext>
            </a:extLst>
          </p:cNvPr>
          <p:cNvSpPr/>
          <p:nvPr/>
        </p:nvSpPr>
        <p:spPr>
          <a:xfrm flipV="1">
            <a:off x="6732240" y="3723877"/>
            <a:ext cx="504056" cy="17094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Heptagone 14">
            <a:extLst>
              <a:ext uri="{FF2B5EF4-FFF2-40B4-BE49-F238E27FC236}">
                <a16:creationId xmlns:a16="http://schemas.microsoft.com/office/drawing/2014/main" id="{3ED01026-E180-4234-B557-627BEE369EF5}"/>
              </a:ext>
            </a:extLst>
          </p:cNvPr>
          <p:cNvSpPr/>
          <p:nvPr/>
        </p:nvSpPr>
        <p:spPr>
          <a:xfrm>
            <a:off x="8764900" y="2272249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6" name="Heptagone 15">
            <a:extLst>
              <a:ext uri="{FF2B5EF4-FFF2-40B4-BE49-F238E27FC236}">
                <a16:creationId xmlns:a16="http://schemas.microsoft.com/office/drawing/2014/main" id="{08D5631C-2772-4199-912C-F0638BED6241}"/>
              </a:ext>
            </a:extLst>
          </p:cNvPr>
          <p:cNvSpPr/>
          <p:nvPr/>
        </p:nvSpPr>
        <p:spPr>
          <a:xfrm>
            <a:off x="8791626" y="2780357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17" name="Heptagone 16">
            <a:extLst>
              <a:ext uri="{FF2B5EF4-FFF2-40B4-BE49-F238E27FC236}">
                <a16:creationId xmlns:a16="http://schemas.microsoft.com/office/drawing/2014/main" id="{2B332229-29C3-4EAB-BF4F-BD5475F28463}"/>
              </a:ext>
            </a:extLst>
          </p:cNvPr>
          <p:cNvSpPr/>
          <p:nvPr/>
        </p:nvSpPr>
        <p:spPr>
          <a:xfrm>
            <a:off x="7102817" y="3010925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18" name="Heptagone 17">
            <a:extLst>
              <a:ext uri="{FF2B5EF4-FFF2-40B4-BE49-F238E27FC236}">
                <a16:creationId xmlns:a16="http://schemas.microsoft.com/office/drawing/2014/main" id="{CBE0303B-E7D5-47D7-8D3F-DE3C40137F7C}"/>
              </a:ext>
            </a:extLst>
          </p:cNvPr>
          <p:cNvSpPr/>
          <p:nvPr/>
        </p:nvSpPr>
        <p:spPr>
          <a:xfrm>
            <a:off x="6379923" y="3655139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84681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09481" y="1913355"/>
            <a:ext cx="3672086" cy="1728193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Après le traitement de la demande, vous pouvez clôturer une demande. </a:t>
            </a:r>
          </a:p>
          <a:p>
            <a:r>
              <a:rPr lang="fr-FR" b="1" u="sng"/>
              <a:t>Etapes : </a:t>
            </a:r>
            <a:endParaRPr lang="fr-FR" b="1" u="sng">
              <a:cs typeface="Arial"/>
            </a:endParaRPr>
          </a:p>
          <a:p>
            <a:pPr marL="434975" indent="-342900">
              <a:buFont typeface="+mj-lt"/>
              <a:buAutoNum type="arabicPeriod"/>
            </a:pPr>
            <a:r>
              <a:rPr lang="fr-FR"/>
              <a:t>Aller sur la demande résolue.</a:t>
            </a:r>
            <a:endParaRPr lang="fr-FR">
              <a:cs typeface="Arial"/>
            </a:endParaRPr>
          </a:p>
          <a:p>
            <a:pPr marL="434975" indent="-3429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Clôturer la demande’.</a:t>
            </a:r>
            <a:endParaRPr lang="fr-FR" b="1" i="1">
              <a:cs typeface="Arial"/>
            </a:endParaRPr>
          </a:p>
          <a:p>
            <a:pPr marL="434975" indent="-342900">
              <a:buFont typeface="+mj-lt"/>
              <a:buAutoNum type="arabicPeriod"/>
            </a:pPr>
            <a:r>
              <a:rPr lang="fr-FR"/>
              <a:t>Une pop-up apparait, pour saisir un commentaire. </a:t>
            </a:r>
            <a:endParaRPr lang="fr-FR">
              <a:cs typeface="Arial"/>
            </a:endParaRPr>
          </a:p>
          <a:p>
            <a:pPr marL="434975" indent="-342900">
              <a:buFont typeface="+mj-lt"/>
              <a:buAutoNum type="arabicPeriod"/>
            </a:pPr>
            <a:r>
              <a:rPr lang="fr-FR"/>
              <a:t>Cliquer sur ‘</a:t>
            </a:r>
            <a:r>
              <a:rPr lang="fr-FR" b="1" i="1"/>
              <a:t>Clôturer la demande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pPr marL="377825" indent="-285750">
              <a:buFont typeface="Arial" panose="020B0604020202020204" pitchFamily="34" charset="0"/>
              <a:buChar char="•"/>
            </a:pPr>
            <a:r>
              <a:rPr lang="fr-FR"/>
              <a:t>L’état de la demande passe au statut ‘</a:t>
            </a:r>
            <a:r>
              <a:rPr lang="fr-FR" b="1"/>
              <a:t>Clôturée</a:t>
            </a:r>
            <a:r>
              <a:rPr lang="fr-FR"/>
              <a:t>’. Une demande "clôturée" ne peut plus être ouverte.</a:t>
            </a:r>
          </a:p>
          <a:p>
            <a:endParaRPr lang="fr-FR" b="1" u="sng"/>
          </a:p>
          <a:p>
            <a:pPr marL="434975" indent="-342900">
              <a:buFont typeface="+mj-lt"/>
              <a:buAutoNum type="arabicPeriod"/>
            </a:pP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850" y="1248679"/>
            <a:ext cx="8424614" cy="242951"/>
          </a:xfrm>
        </p:spPr>
        <p:txBody>
          <a:bodyPr/>
          <a:lstStyle/>
          <a:p>
            <a:r>
              <a:rPr lang="fr-FR"/>
              <a:t>Autres fonctionnalités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84171" y="712611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Clôturer demande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B4B416B5-7A6C-43B4-907B-B1D6F57C595C}"/>
              </a:ext>
            </a:extLst>
          </p:cNvPr>
          <p:cNvGrpSpPr/>
          <p:nvPr/>
        </p:nvGrpSpPr>
        <p:grpSpPr>
          <a:xfrm>
            <a:off x="4067944" y="2227322"/>
            <a:ext cx="4990640" cy="1343888"/>
            <a:chOff x="3995936" y="2226593"/>
            <a:chExt cx="4990640" cy="1343888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5B5032CF-5CDA-491E-9871-80D060C1DA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4334"/>
            <a:stretch/>
          </p:blipFill>
          <p:spPr>
            <a:xfrm>
              <a:off x="3995936" y="2226593"/>
              <a:ext cx="4990640" cy="13438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148213C5-CEAD-4DB4-AACC-C329ADE3F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3713" y="2357321"/>
              <a:ext cx="752658" cy="1082431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D165714-92B3-4A1D-819E-1043916E1BAA}"/>
              </a:ext>
            </a:extLst>
          </p:cNvPr>
          <p:cNvSpPr/>
          <p:nvPr/>
        </p:nvSpPr>
        <p:spPr>
          <a:xfrm>
            <a:off x="8145721" y="2690875"/>
            <a:ext cx="752658" cy="16890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9B181A5-8533-4DA0-B4A5-EEC8985845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0324" y="3197273"/>
            <a:ext cx="1745879" cy="98008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8713E54-6439-4C68-8550-EF5ECB87DB78}"/>
              </a:ext>
            </a:extLst>
          </p:cNvPr>
          <p:cNvSpPr/>
          <p:nvPr/>
        </p:nvSpPr>
        <p:spPr>
          <a:xfrm>
            <a:off x="6516216" y="4011910"/>
            <a:ext cx="576064" cy="1440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Heptagone 12">
            <a:extLst>
              <a:ext uri="{FF2B5EF4-FFF2-40B4-BE49-F238E27FC236}">
                <a16:creationId xmlns:a16="http://schemas.microsoft.com/office/drawing/2014/main" id="{E78579B8-B285-4EC6-9DC8-75C1FF6E38EF}"/>
              </a:ext>
            </a:extLst>
          </p:cNvPr>
          <p:cNvSpPr/>
          <p:nvPr/>
        </p:nvSpPr>
        <p:spPr>
          <a:xfrm>
            <a:off x="8764900" y="2227321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4" name="Heptagone 13">
            <a:extLst>
              <a:ext uri="{FF2B5EF4-FFF2-40B4-BE49-F238E27FC236}">
                <a16:creationId xmlns:a16="http://schemas.microsoft.com/office/drawing/2014/main" id="{E26E5A52-F31A-40C6-996E-3DEBC7C577C9}"/>
              </a:ext>
            </a:extLst>
          </p:cNvPr>
          <p:cNvSpPr/>
          <p:nvPr/>
        </p:nvSpPr>
        <p:spPr>
          <a:xfrm>
            <a:off x="8831640" y="2631069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15" name="Heptagone 14">
            <a:extLst>
              <a:ext uri="{FF2B5EF4-FFF2-40B4-BE49-F238E27FC236}">
                <a16:creationId xmlns:a16="http://schemas.microsoft.com/office/drawing/2014/main" id="{AB949B49-673B-4162-88C0-67282455011E}"/>
              </a:ext>
            </a:extLst>
          </p:cNvPr>
          <p:cNvSpPr/>
          <p:nvPr/>
        </p:nvSpPr>
        <p:spPr>
          <a:xfrm>
            <a:off x="6958801" y="3204124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16" name="Heptagone 15">
            <a:extLst>
              <a:ext uri="{FF2B5EF4-FFF2-40B4-BE49-F238E27FC236}">
                <a16:creationId xmlns:a16="http://schemas.microsoft.com/office/drawing/2014/main" id="{6D571836-1782-469A-B8CA-113AAA690BBD}"/>
              </a:ext>
            </a:extLst>
          </p:cNvPr>
          <p:cNvSpPr/>
          <p:nvPr/>
        </p:nvSpPr>
        <p:spPr>
          <a:xfrm>
            <a:off x="6172293" y="3893731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18720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/>
          <p:cNvSpPr>
            <a:spLocks noGrp="1"/>
          </p:cNvSpPr>
          <p:nvPr>
            <p:ph type="pic" sz="quarter" idx="13"/>
          </p:nvPr>
        </p:nvSpPr>
        <p:spPr>
          <a:xfrm>
            <a:off x="0" y="727025"/>
            <a:ext cx="9144000" cy="4443958"/>
          </a:xfrm>
        </p:spPr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325A3-5315-1B4B-A0D9-112471EB583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54972" y="727025"/>
            <a:ext cx="8424000" cy="4046400"/>
          </a:xfrm>
        </p:spPr>
        <p:txBody>
          <a:bodyPr/>
          <a:lstStyle/>
          <a:p>
            <a:pPr>
              <a:buFont typeface="+mj-lt"/>
              <a:buAutoNum type="arabicPeriod" startAt="7"/>
            </a:pPr>
            <a:r>
              <a:rPr lang="fr-FR"/>
              <a:t>Bases de connaissances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3063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127264" y="1431264"/>
            <a:ext cx="4698475" cy="3300726"/>
          </a:xfrm>
        </p:spPr>
        <p:txBody>
          <a:bodyPr/>
          <a:lstStyle/>
          <a:p>
            <a:pPr marL="434975" indent="-342900">
              <a:buFont typeface="Wingdings" panose="05000000000000000000" pitchFamily="2" charset="2"/>
              <a:buChar char="Ø"/>
            </a:pPr>
            <a:endParaRPr lang="fr-FR" sz="1600"/>
          </a:p>
          <a:p>
            <a:pPr marL="434975" indent="-342900">
              <a:buFont typeface="Wingdings" panose="05000000000000000000" pitchFamily="2" charset="2"/>
              <a:buChar char="Ø"/>
            </a:pPr>
            <a:r>
              <a:rPr lang="fr-FR" sz="1600"/>
              <a:t>Le portail d’assistance vous apporte de </a:t>
            </a:r>
            <a:r>
              <a:rPr lang="fr-FR" sz="1600" b="1">
                <a:solidFill>
                  <a:schemeClr val="tx2"/>
                </a:solidFill>
              </a:rPr>
              <a:t>l’aide en temps réel </a:t>
            </a:r>
            <a:endParaRPr lang="fr-FR" sz="1600">
              <a:solidFill>
                <a:schemeClr val="tx2"/>
              </a:solidFill>
              <a:cs typeface="Arial"/>
            </a:endParaRPr>
          </a:p>
          <a:p>
            <a:pPr marL="434975" indent="-342900">
              <a:buFont typeface="Wingdings" panose="05000000000000000000" pitchFamily="2" charset="2"/>
              <a:buChar char="Ø"/>
            </a:pPr>
            <a:r>
              <a:rPr lang="fr-FR" sz="1600"/>
              <a:t>Cette barre de recherche est connectée à une base de connaissance qui propose des réponses adaptées à vos questions, des documents à consulter ou télécharger</a:t>
            </a:r>
            <a:endParaRPr lang="fr-FR" sz="1600">
              <a:cs typeface="Arial"/>
            </a:endParaRPr>
          </a:p>
          <a:p>
            <a:pPr marL="434975" indent="-342900">
              <a:buFont typeface="Wingdings" panose="05000000000000000000" pitchFamily="2" charset="2"/>
              <a:buChar char="Ø"/>
            </a:pPr>
            <a:r>
              <a:rPr lang="fr-FR" sz="1600"/>
              <a:t>Cette base de connaissances est accessible </a:t>
            </a:r>
            <a:r>
              <a:rPr lang="fr-FR" sz="1600" b="1" i="1">
                <a:solidFill>
                  <a:srgbClr val="FF0000"/>
                </a:solidFill>
              </a:rPr>
              <a:t>UNIQUEMENT</a:t>
            </a:r>
            <a:r>
              <a:rPr lang="fr-FR" sz="1600" b="1" i="1"/>
              <a:t> </a:t>
            </a:r>
            <a:r>
              <a:rPr lang="fr-FR" sz="1600"/>
              <a:t>à partir des liens proposés dans la recherche.</a:t>
            </a:r>
            <a:endParaRPr lang="fr-FR" sz="1600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850" y="1154846"/>
            <a:ext cx="8424614" cy="242951"/>
          </a:xfrm>
        </p:spPr>
        <p:txBody>
          <a:bodyPr/>
          <a:lstStyle/>
          <a:p>
            <a:r>
              <a:rPr lang="fr-FR"/>
              <a:t>Bases de connaissances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23601" y="600724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Bases de connaissances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225E3E7-20EF-47AC-92B7-EADBB4398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040" y="2027698"/>
            <a:ext cx="4055464" cy="16960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C92AF99-7F46-4832-B88F-A1B4765836EF}"/>
              </a:ext>
            </a:extLst>
          </p:cNvPr>
          <p:cNvSpPr/>
          <p:nvPr/>
        </p:nvSpPr>
        <p:spPr>
          <a:xfrm>
            <a:off x="6012160" y="2571750"/>
            <a:ext cx="2232248" cy="50405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619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252499" y="1563638"/>
            <a:ext cx="3887453" cy="3138646"/>
          </a:xfrm>
        </p:spPr>
        <p:txBody>
          <a:bodyPr/>
          <a:lstStyle/>
          <a:p>
            <a:pPr marL="434975" indent="-342900">
              <a:buFont typeface="Wingdings" panose="05000000000000000000" pitchFamily="2" charset="2"/>
              <a:buChar char="Ø"/>
            </a:pPr>
            <a:r>
              <a:rPr lang="fr-FR" sz="1500"/>
              <a:t>Pour rechercher de l’aide sur la base de connaissance :</a:t>
            </a:r>
          </a:p>
          <a:p>
            <a:r>
              <a:rPr lang="fr-FR" sz="1500" b="1" u="sng"/>
              <a:t>Etapes :  </a:t>
            </a:r>
          </a:p>
          <a:p>
            <a:pPr marL="434975" indent="-342900">
              <a:buFont typeface="+mj-lt"/>
              <a:buAutoNum type="arabicPeriod"/>
            </a:pPr>
            <a:r>
              <a:rPr lang="fr-FR" sz="1500"/>
              <a:t>Aller sur le portail d’assistance. </a:t>
            </a:r>
          </a:p>
          <a:p>
            <a:pPr marL="434975" indent="-342900">
              <a:buFont typeface="+mj-lt"/>
              <a:buAutoNum type="arabicPeriod"/>
            </a:pPr>
            <a:r>
              <a:rPr lang="fr-FR" sz="1500"/>
              <a:t>Saisir un </a:t>
            </a:r>
            <a:r>
              <a:rPr lang="fr-FR" sz="1500" b="1" i="1"/>
              <a:t>mot clé </a:t>
            </a:r>
            <a:r>
              <a:rPr lang="fr-FR" sz="1500"/>
              <a:t>dans la barre de recherche</a:t>
            </a:r>
          </a:p>
          <a:p>
            <a:r>
              <a:rPr lang="fr-FR" b="1" i="1">
                <a:solidFill>
                  <a:srgbClr val="FF0000"/>
                </a:solidFill>
              </a:rPr>
              <a:t>Exemple : </a:t>
            </a:r>
          </a:p>
          <a:p>
            <a:r>
              <a:rPr lang="fr-FR" b="1" i="1">
                <a:solidFill>
                  <a:srgbClr val="FF0000"/>
                </a:solidFill>
              </a:rPr>
              <a:t>Je souhaite avoir des informations sur les candidats.</a:t>
            </a:r>
          </a:p>
          <a:p>
            <a:pPr marL="434975" indent="-342900">
              <a:buFont typeface="+mj-lt"/>
              <a:buAutoNum type="arabicPeriod" startAt="3"/>
            </a:pPr>
            <a:r>
              <a:rPr lang="fr-FR" sz="1500"/>
              <a:t>Sélectionner le lien de la base de connaissance qui apparait parmi les propositions.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216854"/>
            <a:ext cx="8424614" cy="242951"/>
          </a:xfrm>
        </p:spPr>
        <p:txBody>
          <a:bodyPr/>
          <a:lstStyle/>
          <a:p>
            <a:r>
              <a:rPr lang="fr-FR"/>
              <a:t>Bases de connaissances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84171" y="712611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Rechercher dans la base de connaissances (1/2)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4CD508B-822A-4782-BFE7-54114F0B7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374" y="1885972"/>
            <a:ext cx="5086626" cy="25416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49B4248-621E-4DF6-8046-E0EA6FAD714F}"/>
              </a:ext>
            </a:extLst>
          </p:cNvPr>
          <p:cNvSpPr/>
          <p:nvPr/>
        </p:nvSpPr>
        <p:spPr>
          <a:xfrm>
            <a:off x="5364088" y="3291830"/>
            <a:ext cx="2580739" cy="36004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Heptagone 12">
            <a:extLst>
              <a:ext uri="{FF2B5EF4-FFF2-40B4-BE49-F238E27FC236}">
                <a16:creationId xmlns:a16="http://schemas.microsoft.com/office/drawing/2014/main" id="{9E20B02B-B3A3-480E-901B-CF0E25527B8E}"/>
              </a:ext>
            </a:extLst>
          </p:cNvPr>
          <p:cNvSpPr/>
          <p:nvPr/>
        </p:nvSpPr>
        <p:spPr>
          <a:xfrm>
            <a:off x="4368160" y="1853941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/>
              <a:t>1</a:t>
            </a:r>
          </a:p>
        </p:txBody>
      </p:sp>
      <p:sp>
        <p:nvSpPr>
          <p:cNvPr id="10" name="Heptagone 12">
            <a:extLst>
              <a:ext uri="{FF2B5EF4-FFF2-40B4-BE49-F238E27FC236}">
                <a16:creationId xmlns:a16="http://schemas.microsoft.com/office/drawing/2014/main" id="{A163B93D-2683-442B-81C2-8CEDDE72F4A1}"/>
              </a:ext>
            </a:extLst>
          </p:cNvPr>
          <p:cNvSpPr/>
          <p:nvPr/>
        </p:nvSpPr>
        <p:spPr>
          <a:xfrm>
            <a:off x="7896220" y="2829301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/>
              <a:t>2</a:t>
            </a:r>
          </a:p>
        </p:txBody>
      </p:sp>
      <p:sp>
        <p:nvSpPr>
          <p:cNvPr id="12" name="Heptagone 12">
            <a:extLst>
              <a:ext uri="{FF2B5EF4-FFF2-40B4-BE49-F238E27FC236}">
                <a16:creationId xmlns:a16="http://schemas.microsoft.com/office/drawing/2014/main" id="{92C0DE03-7D67-4B7F-9432-F2E2C4683E1B}"/>
              </a:ext>
            </a:extLst>
          </p:cNvPr>
          <p:cNvSpPr/>
          <p:nvPr/>
        </p:nvSpPr>
        <p:spPr>
          <a:xfrm>
            <a:off x="7995279" y="3294120"/>
            <a:ext cx="266958" cy="236357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/>
              <a:t>3</a:t>
            </a:r>
            <a:endParaRPr lang="fr-FR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55125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75400" y="1563638"/>
            <a:ext cx="4317090" cy="2833583"/>
          </a:xfrm>
        </p:spPr>
        <p:txBody>
          <a:bodyPr/>
          <a:lstStyle/>
          <a:p>
            <a:pPr marL="434975" indent="-342900">
              <a:buFont typeface="Wingdings" panose="05000000000000000000" pitchFamily="2" charset="2"/>
              <a:buChar char="Ø"/>
            </a:pPr>
            <a:r>
              <a:rPr lang="fr-FR"/>
              <a:t>La base de connaissance mise à jour par l’assistance contient des FAQ pour les différentes applications (CERES, DECA, RUPCO…). </a:t>
            </a:r>
            <a:endParaRPr lang="fr-FR">
              <a:cs typeface="Arial"/>
            </a:endParaRPr>
          </a:p>
          <a:p>
            <a:pPr marL="434975" indent="-342900">
              <a:buFont typeface="Wingdings" panose="05000000000000000000" pitchFamily="2" charset="2"/>
              <a:buChar char="Ø"/>
            </a:pPr>
            <a:r>
              <a:rPr lang="fr-FR"/>
              <a:t>La base de connaissance permet aussi de consulter et de télécharger les ressources mises à votre disposition.</a:t>
            </a:r>
            <a:endParaRPr lang="fr-FR">
              <a:cs typeface="Arial"/>
            </a:endParaRPr>
          </a:p>
          <a:p>
            <a:pPr marL="434975" indent="-342900">
              <a:buFont typeface="Wingdings" panose="05000000000000000000" pitchFamily="2" charset="2"/>
              <a:buChar char="Ø"/>
            </a:pPr>
            <a:r>
              <a:rPr lang="fr-FR">
                <a:cs typeface="Arial"/>
              </a:rPr>
              <a:t>En cliquant sur le lien affiché, vous ouvrez un nouvel onglet dans votre navigateur.</a:t>
            </a:r>
          </a:p>
          <a:p>
            <a:pPr marL="434975" indent="-342900">
              <a:buFont typeface="Wingdings" panose="05000000000000000000" pitchFamily="2" charset="2"/>
              <a:buChar char="Ø"/>
            </a:pPr>
            <a:r>
              <a:rPr lang="fr-FR">
                <a:cs typeface="Arial"/>
              </a:rPr>
              <a:t>Si vous ne trouvez pas de réponse adaptée à votre problème, nous vous invitons à continuer la saisie de votre demande d'assistance ne retournant sur l'onglet (celui avec un drapeau).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59693" y="1216854"/>
            <a:ext cx="8424614" cy="242951"/>
          </a:xfrm>
        </p:spPr>
        <p:txBody>
          <a:bodyPr/>
          <a:lstStyle/>
          <a:p>
            <a:r>
              <a:rPr lang="fr-FR"/>
              <a:t>Bases de connaissances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84171" y="712611"/>
            <a:ext cx="8424863" cy="539991"/>
          </a:xfrm>
        </p:spPr>
        <p:txBody>
          <a:bodyPr>
            <a:normAutofit/>
          </a:bodyPr>
          <a:lstStyle/>
          <a:p>
            <a:r>
              <a:rPr lang="fr-FR"/>
              <a:t>Rechercher dans la base de connaissances (2/2)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665106C-5DB3-4A69-A752-8545661F4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602" y="1338329"/>
            <a:ext cx="4571998" cy="13134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3B2FB48-727C-49E0-900E-7C1C04B84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752" y="2964074"/>
            <a:ext cx="4590848" cy="15636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BC217075-F4BA-47F8-B128-3A3FB9A3A536}"/>
              </a:ext>
            </a:extLst>
          </p:cNvPr>
          <p:cNvSpPr txBox="1"/>
          <p:nvPr/>
        </p:nvSpPr>
        <p:spPr>
          <a:xfrm>
            <a:off x="4859871" y="2680344"/>
            <a:ext cx="3826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/>
              <a:t>Capture 1: Lien de la base de connaissance affiché dans le portail d’assistance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D102383-81FF-4B69-9183-A5E7C741FF09}"/>
              </a:ext>
            </a:extLst>
          </p:cNvPr>
          <p:cNvSpPr txBox="1"/>
          <p:nvPr/>
        </p:nvSpPr>
        <p:spPr>
          <a:xfrm>
            <a:off x="4859871" y="4527730"/>
            <a:ext cx="3826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/>
              <a:t>Capture 2: Lien de la base de connaissance affiché dans le portail d’assistance.</a:t>
            </a:r>
          </a:p>
        </p:txBody>
      </p:sp>
    </p:spTree>
    <p:extLst>
      <p:ext uri="{BB962C8B-B14F-4D97-AF65-F5344CB8AC3E}">
        <p14:creationId xmlns:p14="http://schemas.microsoft.com/office/powerpoint/2010/main" val="29078049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/>
          <p:cNvSpPr>
            <a:spLocks noGrp="1"/>
          </p:cNvSpPr>
          <p:nvPr>
            <p:ph type="pic" sz="quarter" idx="13"/>
          </p:nvPr>
        </p:nvSpPr>
        <p:spPr>
          <a:xfrm>
            <a:off x="0" y="727025"/>
            <a:ext cx="9144000" cy="4443958"/>
          </a:xfrm>
        </p:spPr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325A3-5315-1B4B-A0D9-112471EB583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54972" y="727025"/>
            <a:ext cx="8424000" cy="4046400"/>
          </a:xfrm>
        </p:spPr>
        <p:txBody>
          <a:bodyPr/>
          <a:lstStyle/>
          <a:p>
            <a:pPr marL="0" indent="0">
              <a:buNone/>
            </a:pPr>
            <a:r>
              <a:rPr lang="fr-FR"/>
              <a:t>MERCI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9107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/>
          <p:cNvSpPr>
            <a:spLocks noGrp="1"/>
          </p:cNvSpPr>
          <p:nvPr>
            <p:ph type="pic" sz="quarter" idx="13"/>
          </p:nvPr>
        </p:nvSpPr>
        <p:spPr>
          <a:xfrm>
            <a:off x="0" y="727025"/>
            <a:ext cx="9144000" cy="4443958"/>
          </a:xfrm>
        </p:spPr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325A3-5315-1B4B-A0D9-112471EB583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54972" y="727025"/>
            <a:ext cx="8424000" cy="4046400"/>
          </a:xfrm>
        </p:spPr>
        <p:txBody>
          <a:bodyPr/>
          <a:lstStyle/>
          <a:p>
            <a:r>
              <a:rPr lang="fr-FR"/>
              <a:t>Contexte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628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4A60EE-9D13-3442-9796-E718C6343EC1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Contexte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323850" y="1851671"/>
            <a:ext cx="8424334" cy="1800200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Le nouveau Portail d’Assistance est utilisé par le Centre de Services à partir du 15 juin 2021.</a:t>
            </a:r>
          </a:p>
          <a:p>
            <a:pPr marL="377825" indent="-285750">
              <a:buFont typeface="Wingdings" panose="05000000000000000000" pitchFamily="2" charset="2"/>
              <a:buChar char="Ø"/>
            </a:pPr>
            <a:endParaRPr lang="fr-FR"/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Seules les demandes non clôturées à cette date dans l’ancien outil seront reprises dans le nouvel outil d’assistance.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/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A partir de cette date, toute demande utilisateur sera tracée dans cet outil, pour un meilleur suivi.</a:t>
            </a:r>
          </a:p>
          <a:p>
            <a:endParaRPr lang="fr-FR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72E55C1D-CC12-4049-B55E-13CFA3C65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82625"/>
            <a:ext cx="8424863" cy="539750"/>
          </a:xfrm>
        </p:spPr>
        <p:txBody>
          <a:bodyPr>
            <a:normAutofit fontScale="90000"/>
          </a:bodyPr>
          <a:lstStyle/>
          <a:p>
            <a:r>
              <a:rPr lang="fr-FR"/>
              <a:t>Eléments Calendaires</a:t>
            </a:r>
            <a:br>
              <a:rPr lang="fr-FR"/>
            </a:b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141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/>
          <p:cNvSpPr>
            <a:spLocks noGrp="1"/>
          </p:cNvSpPr>
          <p:nvPr>
            <p:ph type="pic" sz="quarter" idx="13"/>
          </p:nvPr>
        </p:nvSpPr>
        <p:spPr>
          <a:xfrm>
            <a:off x="0" y="727025"/>
            <a:ext cx="9144000" cy="4443958"/>
          </a:xfrm>
        </p:spPr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325A3-5315-1B4B-A0D9-112471EB583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54972" y="727025"/>
            <a:ext cx="8424000" cy="4046400"/>
          </a:xfrm>
        </p:spPr>
        <p:txBody>
          <a:bodyPr/>
          <a:lstStyle/>
          <a:p>
            <a:pPr>
              <a:buFont typeface="+mj-lt"/>
              <a:buAutoNum type="arabicPeriod" startAt="2"/>
            </a:pPr>
            <a:r>
              <a:rPr lang="fr-FR"/>
              <a:t>Accès aux portails d’assistance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631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42812" y="1496299"/>
            <a:ext cx="8568952" cy="3282453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Pour accéder aux portails d’assistance, vous devez vous connecter sur un navigateur Web et se rendre sur l’adresse suivante : </a:t>
            </a:r>
          </a:p>
          <a:p>
            <a:pPr marL="377825" indent="-285750">
              <a:buFont typeface="Wingdings" panose="05000000000000000000" pitchFamily="2" charset="2"/>
              <a:buChar char="Ø"/>
            </a:pPr>
            <a:endParaRPr lang="fr-FR">
              <a:cs typeface="Arial"/>
            </a:endParaRPr>
          </a:p>
          <a:p>
            <a:pPr marL="0" algn="ctr"/>
            <a:r>
              <a:rPr lang="fr-FR" b="1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https://assistance.emploi.gouv.fr</a:t>
            </a:r>
            <a:endParaRPr lang="fr-FR" b="1">
              <a:solidFill>
                <a:srgbClr val="00B0F0"/>
              </a:solidFill>
              <a:cs typeface="Arial"/>
            </a:endParaRPr>
          </a:p>
          <a:p>
            <a:pPr marL="0" algn="ctr"/>
            <a:endParaRPr lang="fr-FR" b="1">
              <a:solidFill>
                <a:schemeClr val="tx2"/>
              </a:solidFill>
              <a:cs typeface="Arial"/>
            </a:endParaRPr>
          </a:p>
          <a:p>
            <a:pPr marL="0" algn="ctr"/>
            <a:endParaRPr lang="fr-FR" b="1">
              <a:solidFill>
                <a:srgbClr val="000091"/>
              </a:solidFill>
              <a:cs typeface="Arial"/>
            </a:endParaRPr>
          </a:p>
          <a:p>
            <a:pPr marL="377825" indent="-285750">
              <a:buFont typeface="Wingdings" panose="05000000000000000000" pitchFamily="2" charset="2"/>
              <a:buChar char="v"/>
            </a:pPr>
            <a:endParaRPr lang="fr-FR">
              <a:cs typeface="Arial"/>
            </a:endParaRPr>
          </a:p>
          <a:p>
            <a:endParaRPr lang="fr-FR">
              <a:cs typeface="Aria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597CDB5-73DC-8641-8CC1-FAD9379FD62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95536" y="1147165"/>
            <a:ext cx="8424614" cy="242951"/>
          </a:xfrm>
        </p:spPr>
        <p:txBody>
          <a:bodyPr/>
          <a:lstStyle/>
          <a:p>
            <a:r>
              <a:rPr lang="fr-FR"/>
              <a:t>Accès aux portails d’assistance</a:t>
            </a:r>
          </a:p>
          <a:p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99154" y="708688"/>
            <a:ext cx="8424863" cy="344465"/>
          </a:xfrm>
        </p:spPr>
        <p:txBody>
          <a:bodyPr>
            <a:normAutofit fontScale="90000"/>
          </a:bodyPr>
          <a:lstStyle/>
          <a:p>
            <a:pPr marL="13970"/>
            <a:r>
              <a:rPr lang="fr-FR"/>
              <a:t>Accès aux portails</a:t>
            </a:r>
            <a:endParaRPr lang="fr-FR">
              <a:cs typeface="Arial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1A838C4-3074-4534-BAD2-B1FDC2784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8699" y="2643758"/>
            <a:ext cx="4886601" cy="19722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75D7AB3-ECF3-4A15-9F39-F25111D09C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024" y="1825833"/>
            <a:ext cx="362754" cy="36275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2ACD8BF-D2BA-4399-99BA-ED59E869BD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019" y="1832139"/>
            <a:ext cx="362754" cy="36275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876A8A3-E6F1-444B-916C-840926A4F1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389" y="1833518"/>
            <a:ext cx="362754" cy="36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289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/>
          <p:cNvSpPr>
            <a:spLocks noGrp="1"/>
          </p:cNvSpPr>
          <p:nvPr>
            <p:ph type="pic" sz="quarter" idx="13"/>
          </p:nvPr>
        </p:nvSpPr>
        <p:spPr>
          <a:xfrm>
            <a:off x="0" y="727025"/>
            <a:ext cx="9144000" cy="4443958"/>
          </a:xfrm>
        </p:spPr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325A3-5315-1B4B-A0D9-112471EB5837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54972" y="727025"/>
            <a:ext cx="8424000" cy="4046400"/>
          </a:xfrm>
        </p:spPr>
        <p:txBody>
          <a:bodyPr/>
          <a:lstStyle/>
          <a:p>
            <a:pPr>
              <a:buFont typeface="+mj-lt"/>
              <a:buAutoNum type="arabicPeriod" startAt="3"/>
            </a:pPr>
            <a:r>
              <a:rPr lang="fr-FR"/>
              <a:t>Authentification usagers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725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23850" y="1981910"/>
            <a:ext cx="3744094" cy="2478789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/>
              <a:t>Pour vous connecter au portail d’assistance, vous devez suivre les étapes suivantes :</a:t>
            </a:r>
          </a:p>
          <a:p>
            <a:pPr marL="457200" indent="-457200">
              <a:buFont typeface="+mj-lt"/>
              <a:buAutoNum type="arabicPeriod"/>
            </a:pPr>
            <a:r>
              <a:rPr lang="fr-FR"/>
              <a:t>Saisir votre adresse mail 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Saisir le mot de passe associé à votre adresse email.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Cocher ‘</a:t>
            </a:r>
            <a:r>
              <a:rPr lang="fr-FR" i="1"/>
              <a:t>Rester connecté</a:t>
            </a:r>
            <a:r>
              <a:rPr lang="fr-FR"/>
              <a:t>’ si vous souhaitez être reconnu automatiquement à chaque connexion.</a:t>
            </a:r>
            <a:endParaRPr lang="fr-FR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/>
              <a:t>Cliquer sur le bouton ‘</a:t>
            </a:r>
            <a:r>
              <a:rPr lang="fr-FR" b="1" i="1"/>
              <a:t>Se connecter</a:t>
            </a:r>
            <a:r>
              <a:rPr lang="fr-FR"/>
              <a:t>’.</a:t>
            </a:r>
            <a:endParaRPr lang="fr-FR">
              <a:cs typeface="Arial"/>
            </a:endParaRPr>
          </a:p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16/06/2021</a:t>
            </a:fld>
            <a:endParaRPr lang="fr-FR" cap="al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Authentification usagers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Se connecter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A17A8B7B-8FF7-48DA-BEAC-2171ED73E854}"/>
              </a:ext>
            </a:extLst>
          </p:cNvPr>
          <p:cNvGrpSpPr/>
          <p:nvPr/>
        </p:nvGrpSpPr>
        <p:grpSpPr>
          <a:xfrm>
            <a:off x="4078940" y="2347517"/>
            <a:ext cx="4752206" cy="1747574"/>
            <a:chOff x="3995936" y="2355726"/>
            <a:chExt cx="4752206" cy="174757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33935643-6A24-468F-BE55-179C80C57099}"/>
                </a:ext>
              </a:extLst>
            </p:cNvPr>
            <p:cNvGrpSpPr/>
            <p:nvPr/>
          </p:nvGrpSpPr>
          <p:grpSpPr>
            <a:xfrm>
              <a:off x="3995936" y="2355726"/>
              <a:ext cx="4752206" cy="1747574"/>
              <a:chOff x="3995936" y="2355726"/>
              <a:chExt cx="4752206" cy="1747574"/>
            </a:xfrm>
          </p:grpSpPr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7CED4D82-B4D2-4CDC-8DE1-2DE5931BA39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1908" t="33617" r="2204" b="22370"/>
              <a:stretch/>
            </p:blipFill>
            <p:spPr>
              <a:xfrm>
                <a:off x="4233577" y="2355726"/>
                <a:ext cx="4514565" cy="1747574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</p:pic>
          <p:sp>
            <p:nvSpPr>
              <p:cNvPr id="9" name="Heptagone 8">
                <a:extLst>
                  <a:ext uri="{FF2B5EF4-FFF2-40B4-BE49-F238E27FC236}">
                    <a16:creationId xmlns:a16="http://schemas.microsoft.com/office/drawing/2014/main" id="{7397B509-D6DF-4608-AEC4-E6CB6D8512BE}"/>
                  </a:ext>
                </a:extLst>
              </p:cNvPr>
              <p:cNvSpPr/>
              <p:nvPr/>
            </p:nvSpPr>
            <p:spPr>
              <a:xfrm>
                <a:off x="8388424" y="2403770"/>
                <a:ext cx="284818" cy="251111"/>
              </a:xfrm>
              <a:prstGeom prst="heptagon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/>
                  <a:t>1</a:t>
                </a:r>
              </a:p>
            </p:txBody>
          </p:sp>
          <p:sp>
            <p:nvSpPr>
              <p:cNvPr id="10" name="Heptagone 9">
                <a:extLst>
                  <a:ext uri="{FF2B5EF4-FFF2-40B4-BE49-F238E27FC236}">
                    <a16:creationId xmlns:a16="http://schemas.microsoft.com/office/drawing/2014/main" id="{671ECA89-3363-44C4-B57A-459A69F015EB}"/>
                  </a:ext>
                </a:extLst>
              </p:cNvPr>
              <p:cNvSpPr/>
              <p:nvPr/>
            </p:nvSpPr>
            <p:spPr>
              <a:xfrm>
                <a:off x="8393068" y="2715766"/>
                <a:ext cx="284818" cy="251111"/>
              </a:xfrm>
              <a:prstGeom prst="heptagon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/>
                  <a:t>2</a:t>
                </a:r>
              </a:p>
            </p:txBody>
          </p:sp>
          <p:sp>
            <p:nvSpPr>
              <p:cNvPr id="11" name="Heptagone 10">
                <a:extLst>
                  <a:ext uri="{FF2B5EF4-FFF2-40B4-BE49-F238E27FC236}">
                    <a16:creationId xmlns:a16="http://schemas.microsoft.com/office/drawing/2014/main" id="{D06D9684-AD49-4CF9-A8D5-D8A017369577}"/>
                  </a:ext>
                </a:extLst>
              </p:cNvPr>
              <p:cNvSpPr/>
              <p:nvPr/>
            </p:nvSpPr>
            <p:spPr>
              <a:xfrm>
                <a:off x="8388424" y="3040719"/>
                <a:ext cx="284818" cy="251111"/>
              </a:xfrm>
              <a:prstGeom prst="heptagon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/>
                  <a:t>3</a:t>
                </a:r>
              </a:p>
            </p:txBody>
          </p:sp>
          <p:sp>
            <p:nvSpPr>
              <p:cNvPr id="12" name="Heptagone 11">
                <a:extLst>
                  <a:ext uri="{FF2B5EF4-FFF2-40B4-BE49-F238E27FC236}">
                    <a16:creationId xmlns:a16="http://schemas.microsoft.com/office/drawing/2014/main" id="{8DC216DD-5F64-42FB-A057-EF14D2D42C3D}"/>
                  </a:ext>
                </a:extLst>
              </p:cNvPr>
              <p:cNvSpPr/>
              <p:nvPr/>
            </p:nvSpPr>
            <p:spPr>
              <a:xfrm>
                <a:off x="3995936" y="3212901"/>
                <a:ext cx="284818" cy="251111"/>
              </a:xfrm>
              <a:prstGeom prst="heptagon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/>
                  <a:t>4</a:t>
                </a: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33608CE-91AF-461E-A316-004CDC0679EA}"/>
                </a:ext>
              </a:extLst>
            </p:cNvPr>
            <p:cNvSpPr/>
            <p:nvPr/>
          </p:nvSpPr>
          <p:spPr>
            <a:xfrm>
              <a:off x="4355976" y="3219822"/>
              <a:ext cx="648072" cy="24419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43509402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INTITULE_OFFIC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6" id="{25DB2D80-B418-C445-B794-8EFE4AC572D3}" vid="{D7C109EF-1FF6-B140-BAA4-C929A0D9196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82B532FC69F84EAE5211ACD6FECBA0" ma:contentTypeVersion="0" ma:contentTypeDescription="Crée un document." ma:contentTypeScope="" ma:versionID="c5d32f4d665c25fc9cee7faae94a20a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5A43F7-E65B-4555-A323-9434170905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677631-A341-43E3-BFBD-2AF5C6F2F66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BB4825E-609E-4E7C-B75C-9A6DDB0CEF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TEMPLATE_INTITULE_OFFICIEL</Template>
  <TotalTime>0</TotalTime>
  <Words>2268</Words>
  <Application>Microsoft Office PowerPoint</Application>
  <PresentationFormat>Affichage à l'écran (16:9)</PresentationFormat>
  <Paragraphs>384</Paragraphs>
  <Slides>36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0" baseType="lpstr">
      <vt:lpstr>Arial</vt:lpstr>
      <vt:lpstr>Montserrat</vt:lpstr>
      <vt:lpstr>Wingdings</vt:lpstr>
      <vt:lpstr>TEMPLATE_INTITULE_OFFICIEL</vt:lpstr>
      <vt:lpstr>Présentation PowerPoint</vt:lpstr>
      <vt:lpstr>Sommaire</vt:lpstr>
      <vt:lpstr>Bienvenue sur le nouvel outil de l’assistance des ministères sociaux</vt:lpstr>
      <vt:lpstr>Contexte</vt:lpstr>
      <vt:lpstr>Eléments Calendaires </vt:lpstr>
      <vt:lpstr>Accès aux portails d’assistance</vt:lpstr>
      <vt:lpstr>Accès aux portails</vt:lpstr>
      <vt:lpstr>Authentification usagers</vt:lpstr>
      <vt:lpstr>Se connecter</vt:lpstr>
      <vt:lpstr>Réinitialisation du Mot de passe</vt:lpstr>
      <vt:lpstr>Création compte usager (1/2)</vt:lpstr>
      <vt:lpstr>Création compte usager (2/2)</vt:lpstr>
      <vt:lpstr>Compte usagers</vt:lpstr>
      <vt:lpstr>Page d’accueil</vt:lpstr>
      <vt:lpstr>Accès au profil</vt:lpstr>
      <vt:lpstr>Modifier le profil</vt:lpstr>
      <vt:lpstr>Modifier le mot de passe</vt:lpstr>
      <vt:lpstr>Création des demandes</vt:lpstr>
      <vt:lpstr>Les demandes d’accès / assistance</vt:lpstr>
      <vt:lpstr>Créer une demande d’accès (1/2)</vt:lpstr>
      <vt:lpstr>Créer une demande d’accès (2/2)</vt:lpstr>
      <vt:lpstr>Créer une demande d'assistance (1/2)</vt:lpstr>
      <vt:lpstr>Créer une demande d'assistance (2/2)</vt:lpstr>
      <vt:lpstr>Autres fonctionnalités</vt:lpstr>
      <vt:lpstr>Liste des demandes</vt:lpstr>
      <vt:lpstr>Les demandes</vt:lpstr>
      <vt:lpstr>Commenter une demande</vt:lpstr>
      <vt:lpstr>Partager une demande</vt:lpstr>
      <vt:lpstr>Abandonner une demande</vt:lpstr>
      <vt:lpstr>Rejeter la solution d’une demande</vt:lpstr>
      <vt:lpstr>Clôturer demande</vt:lpstr>
      <vt:lpstr>Bases de connaissances</vt:lpstr>
      <vt:lpstr>Bases de connaissances</vt:lpstr>
      <vt:lpstr>Rechercher dans la base de connaissances (1/2)</vt:lpstr>
      <vt:lpstr>Rechercher dans la base de connaissances (2/2)</vt:lpstr>
      <vt:lpstr>MERCI</vt:lpstr>
    </vt:vector>
  </TitlesOfParts>
  <Manager>Client</Manager>
  <Company>Ministères Chargés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pierre.maurel</dc:creator>
  <cp:lastModifiedBy>Farid SOUIAH</cp:lastModifiedBy>
  <cp:revision>2</cp:revision>
  <dcterms:created xsi:type="dcterms:W3CDTF">2020-04-07T14:52:41Z</dcterms:created>
  <dcterms:modified xsi:type="dcterms:W3CDTF">2021-06-16T08:59:37Z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0x0101005182B532FC69F84EAE5211ACD6FECBA0</vt:lpwstr>
  </property>
</Properties>
</file>